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10287000" cx="18288000"/>
  <p:notesSz cx="6858000" cy="9144000"/>
  <p:embeddedFontLst>
    <p:embeddedFont>
      <p:font typeface="League Spartan"/>
      <p:regular r:id="rId113"/>
      <p:bold r:id="rId114"/>
    </p:embeddedFont>
    <p:embeddedFont>
      <p:font typeface="Oswald"/>
      <p:regular r:id="rId115"/>
      <p:bold r:id="rId116"/>
    </p:embeddedFont>
    <p:embeddedFont>
      <p:font typeface="Open Sans"/>
      <p:bold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19" roundtripDataSignature="AMtx7mjykW959oGF6o/IHQ83cRhAOTZF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OpenSans-boldItalic.fntdata"/><Relationship Id="rId117" Type="http://schemas.openxmlformats.org/officeDocument/2006/relationships/font" Target="fonts/OpenSans-bold.fntdata"/><Relationship Id="rId116" Type="http://schemas.openxmlformats.org/officeDocument/2006/relationships/font" Target="fonts/Oswald-bold.fntdata"/><Relationship Id="rId115" Type="http://schemas.openxmlformats.org/officeDocument/2006/relationships/font" Target="fonts/Oswald-regular.fntdata"/><Relationship Id="rId119" Type="http://customschemas.google.com/relationships/presentationmetadata" Target="meta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LeagueSpartan-bold.fntdata"/><Relationship Id="rId18" Type="http://schemas.openxmlformats.org/officeDocument/2006/relationships/slide" Target="slides/slide13.xml"/><Relationship Id="rId113" Type="http://schemas.openxmlformats.org/officeDocument/2006/relationships/font" Target="fonts/LeagueSpartan-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2" name="Shape 3072"/>
        <p:cNvGrpSpPr/>
        <p:nvPr/>
      </p:nvGrpSpPr>
      <p:grpSpPr>
        <a:xfrm>
          <a:off x="0" y="0"/>
          <a:ext cx="0" cy="0"/>
          <a:chOff x="0" y="0"/>
          <a:chExt cx="0" cy="0"/>
        </a:xfrm>
      </p:grpSpPr>
      <p:sp>
        <p:nvSpPr>
          <p:cNvPr id="3073" name="Google Shape;3073;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4" name="Shape 3234"/>
        <p:cNvGrpSpPr/>
        <p:nvPr/>
      </p:nvGrpSpPr>
      <p:grpSpPr>
        <a:xfrm>
          <a:off x="0" y="0"/>
          <a:ext cx="0" cy="0"/>
          <a:chOff x="0" y="0"/>
          <a:chExt cx="0" cy="0"/>
        </a:xfrm>
      </p:grpSpPr>
      <p:sp>
        <p:nvSpPr>
          <p:cNvPr id="3235" name="Google Shape;3235;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8" name="Shape 3008"/>
        <p:cNvGrpSpPr/>
        <p:nvPr/>
      </p:nvGrpSpPr>
      <p:grpSpPr>
        <a:xfrm>
          <a:off x="0" y="0"/>
          <a:ext cx="0" cy="0"/>
          <a:chOff x="0" y="0"/>
          <a:chExt cx="0" cy="0"/>
        </a:xfrm>
      </p:grpSpPr>
      <p:sp>
        <p:nvSpPr>
          <p:cNvPr id="3009" name="Google Shape;3009;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0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0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1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1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1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1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7"/>
          <p:cNvSpPr/>
          <p:nvPr>
            <p:ph idx="2" type="pic"/>
          </p:nvPr>
        </p:nvSpPr>
        <p:spPr>
          <a:xfrm>
            <a:off x="1792288" y="612775"/>
            <a:ext cx="5486400" cy="4114800"/>
          </a:xfrm>
          <a:prstGeom prst="rect">
            <a:avLst/>
          </a:prstGeom>
          <a:noFill/>
          <a:ln>
            <a:noFill/>
          </a:ln>
        </p:spPr>
      </p:sp>
      <p:sp>
        <p:nvSpPr>
          <p:cNvPr id="64" name="Google Shape;64;p11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9.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9.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9.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9.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9.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9.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9.png"/><Relationship Id="rId4" Type="http://schemas.openxmlformats.org/officeDocument/2006/relationships/hyperlink" Target="https://citeseerx.ist.psu.edu/viewdoc/download?doi=10.1.1.418.6517&amp;rep=rep1&amp;type=pdf" TargetMode="External"/><Relationship Id="rId5"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hyperlink" Target="https://www.kaggle.com/datasets/START-UMD/gt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hyperlink" Target="https://www.kaggle.com/datasets/START-UMD/gtd" TargetMode="External"/><Relationship Id="rId6"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4.png"/><Relationship Id="rId6"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9.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9.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9.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9.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9.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9.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977971" y="517652"/>
            <a:ext cx="6454580" cy="8896880"/>
            <a:chOff x="0" y="-47625"/>
            <a:chExt cx="1611051" cy="2220644"/>
          </a:xfrm>
        </p:grpSpPr>
        <p:sp>
          <p:nvSpPr>
            <p:cNvPr id="85" name="Google Shape;85;p1"/>
            <p:cNvSpPr/>
            <p:nvPr/>
          </p:nvSpPr>
          <p:spPr>
            <a:xfrm>
              <a:off x="0" y="0"/>
              <a:ext cx="1611051" cy="2173019"/>
            </a:xfrm>
            <a:custGeom>
              <a:rect b="b" l="l" r="r" t="t"/>
              <a:pathLst>
                <a:path extrusionOk="0" h="2173019" w="1611051">
                  <a:moveTo>
                    <a:pt x="0" y="0"/>
                  </a:moveTo>
                  <a:lnTo>
                    <a:pt x="1611051" y="0"/>
                  </a:lnTo>
                  <a:lnTo>
                    <a:pt x="1611051" y="2173019"/>
                  </a:lnTo>
                  <a:lnTo>
                    <a:pt x="0" y="217301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txBox="1"/>
            <p:nvPr/>
          </p:nvSpPr>
          <p:spPr>
            <a:xfrm>
              <a:off x="0" y="-47625"/>
              <a:ext cx="1611051" cy="222064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1"/>
          <p:cNvSpPr/>
          <p:nvPr/>
        </p:nvSpPr>
        <p:spPr>
          <a:xfrm>
            <a:off x="11125510" y="593293"/>
            <a:ext cx="6480483" cy="8656384"/>
          </a:xfrm>
          <a:custGeom>
            <a:rect b="b" l="l" r="r" t="t"/>
            <a:pathLst>
              <a:path extrusionOk="0" h="1176701" w="880921">
                <a:moveTo>
                  <a:pt x="0" y="0"/>
                </a:moveTo>
                <a:lnTo>
                  <a:pt x="880921" y="0"/>
                </a:lnTo>
                <a:lnTo>
                  <a:pt x="880921" y="1176701"/>
                </a:lnTo>
                <a:lnTo>
                  <a:pt x="0" y="1176701"/>
                </a:lnTo>
                <a:close/>
              </a:path>
            </a:pathLst>
          </a:custGeom>
          <a:blipFill rotWithShape="1">
            <a:blip r:embed="rId3">
              <a:alphaModFix/>
            </a:blip>
            <a:stretch>
              <a:fillRect b="0" l="-50239" r="-50237" t="0"/>
            </a:stretch>
          </a:blipFill>
          <a:ln cap="sq" cmpd="sng" w="1905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 name="Google Shape;88;p1"/>
          <p:cNvGrpSpPr/>
          <p:nvPr/>
        </p:nvGrpSpPr>
        <p:grpSpPr>
          <a:xfrm>
            <a:off x="513779" y="303372"/>
            <a:ext cx="6676549" cy="9680257"/>
            <a:chOff x="12700" y="0"/>
            <a:chExt cx="8902065" cy="12907009"/>
          </a:xfrm>
        </p:grpSpPr>
        <p:cxnSp>
          <p:nvCxnSpPr>
            <p:cNvPr id="89" name="Google Shape;89;p1"/>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90" name="Google Shape;90;p1"/>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91" name="Google Shape;91;p1"/>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92" name="Google Shape;92;p1"/>
            <p:cNvGrpSpPr/>
            <p:nvPr/>
          </p:nvGrpSpPr>
          <p:grpSpPr>
            <a:xfrm>
              <a:off x="8423275" y="0"/>
              <a:ext cx="491490" cy="491490"/>
              <a:chOff x="0" y="0"/>
              <a:chExt cx="812800" cy="812800"/>
            </a:xfrm>
          </p:grpSpPr>
          <p:sp>
            <p:nvSpPr>
              <p:cNvPr id="93" name="Google Shape;93;p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 name="Google Shape;95;p1"/>
            <p:cNvGrpSpPr/>
            <p:nvPr/>
          </p:nvGrpSpPr>
          <p:grpSpPr>
            <a:xfrm>
              <a:off x="8423275" y="12415519"/>
              <a:ext cx="491490" cy="491490"/>
              <a:chOff x="0" y="0"/>
              <a:chExt cx="812800" cy="812800"/>
            </a:xfrm>
          </p:grpSpPr>
          <p:sp>
            <p:nvSpPr>
              <p:cNvPr id="96" name="Google Shape;96;p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8" name="Google Shape;98;p1"/>
          <p:cNvGrpSpPr/>
          <p:nvPr/>
        </p:nvGrpSpPr>
        <p:grpSpPr>
          <a:xfrm>
            <a:off x="822108" y="822960"/>
            <a:ext cx="2933028" cy="713220"/>
            <a:chOff x="0" y="0"/>
            <a:chExt cx="3910704" cy="950960"/>
          </a:xfrm>
        </p:grpSpPr>
        <p:sp>
          <p:nvSpPr>
            <p:cNvPr id="99" name="Google Shape;99;p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000000"/>
                  </a:solidFill>
                  <a:latin typeface="Oswald"/>
                  <a:ea typeface="Oswald"/>
                  <a:cs typeface="Oswald"/>
                  <a:sym typeface="Oswald"/>
                </a:rPr>
                <a:t>IS252.O21.HTCL</a:t>
              </a:r>
              <a:endParaRPr/>
            </a:p>
          </p:txBody>
        </p:sp>
      </p:grpSp>
      <p:sp>
        <p:nvSpPr>
          <p:cNvPr id="101" name="Google Shape;101;p1"/>
          <p:cNvSpPr/>
          <p:nvPr/>
        </p:nvSpPr>
        <p:spPr>
          <a:xfrm>
            <a:off x="6347040" y="1170420"/>
            <a:ext cx="7315200" cy="731520"/>
          </a:xfrm>
          <a:custGeom>
            <a:rect b="b" l="l" r="r" t="t"/>
            <a:pathLst>
              <a:path extrusionOk="0" h="731520" w="7315200">
                <a:moveTo>
                  <a:pt x="0" y="0"/>
                </a:moveTo>
                <a:lnTo>
                  <a:pt x="7315200" y="0"/>
                </a:lnTo>
                <a:lnTo>
                  <a:pt x="7315200" y="731520"/>
                </a:lnTo>
                <a:lnTo>
                  <a:pt x="0" y="73152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
          <p:cNvSpPr txBox="1"/>
          <p:nvPr/>
        </p:nvSpPr>
        <p:spPr>
          <a:xfrm>
            <a:off x="1093884" y="3684660"/>
            <a:ext cx="8853606" cy="3633483"/>
          </a:xfrm>
          <a:prstGeom prst="rect">
            <a:avLst/>
          </a:prstGeom>
          <a:noFill/>
          <a:ln>
            <a:noFill/>
          </a:ln>
        </p:spPr>
        <p:txBody>
          <a:bodyPr anchorCtr="0" anchor="t" bIns="0" lIns="0" spcFirstLastPara="1" rIns="0" wrap="square" tIns="0">
            <a:spAutoFit/>
          </a:bodyPr>
          <a:lstStyle/>
          <a:p>
            <a:pPr indent="0" lvl="0" marL="0" marR="0" rtl="0" algn="l">
              <a:lnSpc>
                <a:spcPct val="109998"/>
              </a:lnSpc>
              <a:spcBef>
                <a:spcPts val="0"/>
              </a:spcBef>
              <a:spcAft>
                <a:spcPts val="0"/>
              </a:spcAft>
              <a:buNone/>
            </a:pPr>
            <a:r>
              <a:rPr b="1" lang="en-US" sz="8601">
                <a:solidFill>
                  <a:srgbClr val="000000"/>
                </a:solidFill>
                <a:latin typeface="Oswald"/>
                <a:ea typeface="Oswald"/>
                <a:cs typeface="Oswald"/>
                <a:sym typeface="Oswald"/>
              </a:rPr>
              <a:t>PREDICTING THE SUCCESS RATE IN TERRORISM</a:t>
            </a:r>
            <a:endParaRPr/>
          </a:p>
        </p:txBody>
      </p:sp>
      <p:sp>
        <p:nvSpPr>
          <p:cNvPr id="103" name="Google Shape;103;p1"/>
          <p:cNvSpPr txBox="1"/>
          <p:nvPr/>
        </p:nvSpPr>
        <p:spPr>
          <a:xfrm>
            <a:off x="1151034" y="2864935"/>
            <a:ext cx="8153946" cy="564741"/>
          </a:xfrm>
          <a:prstGeom prst="rect">
            <a:avLst/>
          </a:prstGeom>
          <a:noFill/>
          <a:ln>
            <a:noFill/>
          </a:ln>
        </p:spPr>
        <p:txBody>
          <a:bodyPr anchorCtr="0" anchor="t" bIns="0" lIns="0" spcFirstLastPara="1" rIns="0" wrap="square" tIns="0">
            <a:spAutoFit/>
          </a:bodyPr>
          <a:lstStyle/>
          <a:p>
            <a:pPr indent="0" lvl="0" marL="0" marR="0" rtl="0" algn="l">
              <a:lnSpc>
                <a:spcPct val="110035"/>
              </a:lnSpc>
              <a:spcBef>
                <a:spcPts val="0"/>
              </a:spcBef>
              <a:spcAft>
                <a:spcPts val="0"/>
              </a:spcAft>
              <a:buNone/>
            </a:pPr>
            <a:r>
              <a:rPr lang="en-US" sz="3966">
                <a:solidFill>
                  <a:srgbClr val="1D502A"/>
                </a:solidFill>
                <a:latin typeface="Oswald"/>
                <a:ea typeface="Oswald"/>
                <a:cs typeface="Oswald"/>
                <a:sym typeface="Oswald"/>
              </a:rPr>
              <a:t>FINAL PROJECT REPORT </a:t>
            </a:r>
            <a:endParaRPr/>
          </a:p>
        </p:txBody>
      </p:sp>
      <p:sp>
        <p:nvSpPr>
          <p:cNvPr id="104" name="Google Shape;104;p1"/>
          <p:cNvSpPr txBox="1"/>
          <p:nvPr/>
        </p:nvSpPr>
        <p:spPr>
          <a:xfrm>
            <a:off x="1151034" y="7938641"/>
            <a:ext cx="2374678" cy="147589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1712">
                <a:solidFill>
                  <a:srgbClr val="000000"/>
                </a:solidFill>
                <a:latin typeface="Arial"/>
                <a:ea typeface="Arial"/>
                <a:cs typeface="Arial"/>
                <a:sym typeface="Arial"/>
              </a:rPr>
              <a:t>Presented by:</a:t>
            </a:r>
            <a:endParaRPr/>
          </a:p>
          <a:p>
            <a:pPr indent="0" lvl="0" marL="0" marR="0" rtl="0" algn="l">
              <a:lnSpc>
                <a:spcPct val="140011"/>
              </a:lnSpc>
              <a:spcBef>
                <a:spcPts val="0"/>
              </a:spcBef>
              <a:spcAft>
                <a:spcPts val="0"/>
              </a:spcAft>
              <a:buNone/>
            </a:pPr>
            <a:r>
              <a:rPr lang="en-US" sz="1712">
                <a:solidFill>
                  <a:srgbClr val="000000"/>
                </a:solidFill>
                <a:latin typeface="Arial"/>
                <a:ea typeface="Arial"/>
                <a:cs typeface="Arial"/>
                <a:sym typeface="Arial"/>
              </a:rPr>
              <a:t>Chau Thanh Binh</a:t>
            </a:r>
            <a:endParaRPr/>
          </a:p>
          <a:p>
            <a:pPr indent="0" lvl="0" marL="0" marR="0" rtl="0" algn="l">
              <a:lnSpc>
                <a:spcPct val="140011"/>
              </a:lnSpc>
              <a:spcBef>
                <a:spcPts val="0"/>
              </a:spcBef>
              <a:spcAft>
                <a:spcPts val="0"/>
              </a:spcAft>
              <a:buNone/>
            </a:pPr>
            <a:r>
              <a:rPr lang="en-US" sz="1712">
                <a:solidFill>
                  <a:srgbClr val="000000"/>
                </a:solidFill>
                <a:latin typeface="Arial"/>
                <a:ea typeface="Arial"/>
                <a:cs typeface="Arial"/>
                <a:sym typeface="Arial"/>
              </a:rPr>
              <a:t>Nguyen Thi Thao Ngan</a:t>
            </a:r>
            <a:endParaRPr/>
          </a:p>
          <a:p>
            <a:pPr indent="0" lvl="0" marL="0" marR="0" rtl="0" algn="l">
              <a:lnSpc>
                <a:spcPct val="140011"/>
              </a:lnSpc>
              <a:spcBef>
                <a:spcPts val="0"/>
              </a:spcBef>
              <a:spcAft>
                <a:spcPts val="0"/>
              </a:spcAft>
              <a:buNone/>
            </a:pPr>
            <a:r>
              <a:rPr lang="en-US" sz="1712">
                <a:solidFill>
                  <a:srgbClr val="000000"/>
                </a:solidFill>
                <a:latin typeface="Arial"/>
                <a:ea typeface="Arial"/>
                <a:cs typeface="Arial"/>
                <a:sym typeface="Arial"/>
              </a:rPr>
              <a:t>Ngo Anh Tuan</a:t>
            </a:r>
            <a:endParaRPr/>
          </a:p>
          <a:p>
            <a:pPr indent="0" lvl="0" marL="0" marR="0" rtl="0" algn="l">
              <a:lnSpc>
                <a:spcPct val="140011"/>
              </a:lnSpc>
              <a:spcBef>
                <a:spcPts val="0"/>
              </a:spcBef>
              <a:spcAft>
                <a:spcPts val="0"/>
              </a:spcAft>
              <a:buNone/>
            </a:pPr>
            <a:r>
              <a:rPr lang="en-US" sz="1712">
                <a:solidFill>
                  <a:srgbClr val="000000"/>
                </a:solidFill>
                <a:latin typeface="Arial"/>
                <a:ea typeface="Arial"/>
                <a:cs typeface="Arial"/>
                <a:sym typeface="Arial"/>
              </a:rPr>
              <a:t>Phi Quang Thanh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410" name="Shape 410"/>
        <p:cNvGrpSpPr/>
        <p:nvPr/>
      </p:nvGrpSpPr>
      <p:grpSpPr>
        <a:xfrm>
          <a:off x="0" y="0"/>
          <a:ext cx="0" cy="0"/>
          <a:chOff x="0" y="0"/>
          <a:chExt cx="0" cy="0"/>
        </a:xfrm>
      </p:grpSpPr>
      <p:grpSp>
        <p:nvGrpSpPr>
          <p:cNvPr id="411" name="Google Shape;411;p10"/>
          <p:cNvGrpSpPr/>
          <p:nvPr/>
        </p:nvGrpSpPr>
        <p:grpSpPr>
          <a:xfrm>
            <a:off x="513779" y="303372"/>
            <a:ext cx="6676549" cy="9680257"/>
            <a:chOff x="12700" y="0"/>
            <a:chExt cx="8902065" cy="12907009"/>
          </a:xfrm>
        </p:grpSpPr>
        <p:cxnSp>
          <p:nvCxnSpPr>
            <p:cNvPr id="412" name="Google Shape;412;p10"/>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413" name="Google Shape;413;p10"/>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414" name="Google Shape;414;p10"/>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415" name="Google Shape;415;p10"/>
            <p:cNvGrpSpPr/>
            <p:nvPr/>
          </p:nvGrpSpPr>
          <p:grpSpPr>
            <a:xfrm>
              <a:off x="8423275" y="0"/>
              <a:ext cx="491490" cy="491490"/>
              <a:chOff x="0" y="0"/>
              <a:chExt cx="812800" cy="812800"/>
            </a:xfrm>
          </p:grpSpPr>
          <p:sp>
            <p:nvSpPr>
              <p:cNvPr id="416" name="Google Shape;416;p1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1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8" name="Google Shape;418;p10"/>
            <p:cNvGrpSpPr/>
            <p:nvPr/>
          </p:nvGrpSpPr>
          <p:grpSpPr>
            <a:xfrm>
              <a:off x="8423275" y="12415519"/>
              <a:ext cx="491490" cy="491490"/>
              <a:chOff x="0" y="0"/>
              <a:chExt cx="812800" cy="812800"/>
            </a:xfrm>
          </p:grpSpPr>
          <p:sp>
            <p:nvSpPr>
              <p:cNvPr id="419" name="Google Shape;419;p1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1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21" name="Google Shape;421;p10"/>
          <p:cNvGrpSpPr/>
          <p:nvPr/>
        </p:nvGrpSpPr>
        <p:grpSpPr>
          <a:xfrm>
            <a:off x="822108" y="822960"/>
            <a:ext cx="2933028" cy="713220"/>
            <a:chOff x="0" y="0"/>
            <a:chExt cx="3910704" cy="950960"/>
          </a:xfrm>
        </p:grpSpPr>
        <p:sp>
          <p:nvSpPr>
            <p:cNvPr id="422" name="Google Shape;422;p1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1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grpSp>
        <p:nvGrpSpPr>
          <p:cNvPr id="424" name="Google Shape;424;p10"/>
          <p:cNvGrpSpPr/>
          <p:nvPr/>
        </p:nvGrpSpPr>
        <p:grpSpPr>
          <a:xfrm rot="10800000">
            <a:off x="10985423" y="303372"/>
            <a:ext cx="6676549" cy="9680257"/>
            <a:chOff x="12700" y="0"/>
            <a:chExt cx="8902065" cy="12907009"/>
          </a:xfrm>
        </p:grpSpPr>
        <p:cxnSp>
          <p:nvCxnSpPr>
            <p:cNvPr id="425" name="Google Shape;425;p10"/>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426" name="Google Shape;426;p10"/>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427" name="Google Shape;427;p10"/>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428" name="Google Shape;428;p10"/>
            <p:cNvGrpSpPr/>
            <p:nvPr/>
          </p:nvGrpSpPr>
          <p:grpSpPr>
            <a:xfrm>
              <a:off x="8423275" y="0"/>
              <a:ext cx="491490" cy="491490"/>
              <a:chOff x="0" y="0"/>
              <a:chExt cx="812800" cy="812800"/>
            </a:xfrm>
          </p:grpSpPr>
          <p:sp>
            <p:nvSpPr>
              <p:cNvPr id="429" name="Google Shape;429;p1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1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1" name="Google Shape;431;p10"/>
            <p:cNvGrpSpPr/>
            <p:nvPr/>
          </p:nvGrpSpPr>
          <p:grpSpPr>
            <a:xfrm>
              <a:off x="8423275" y="12415519"/>
              <a:ext cx="491490" cy="491490"/>
              <a:chOff x="0" y="0"/>
              <a:chExt cx="812800" cy="812800"/>
            </a:xfrm>
          </p:grpSpPr>
          <p:sp>
            <p:nvSpPr>
              <p:cNvPr id="432" name="Google Shape;432;p1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1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34" name="Google Shape;434;p10"/>
          <p:cNvSpPr/>
          <p:nvPr/>
        </p:nvSpPr>
        <p:spPr>
          <a:xfrm>
            <a:off x="2288622" y="1961361"/>
            <a:ext cx="6189448" cy="7296939"/>
          </a:xfrm>
          <a:custGeom>
            <a:rect b="b" l="l" r="r" t="t"/>
            <a:pathLst>
              <a:path extrusionOk="0" h="7296939" w="6189448">
                <a:moveTo>
                  <a:pt x="0" y="0"/>
                </a:moveTo>
                <a:lnTo>
                  <a:pt x="6189448" y="0"/>
                </a:lnTo>
                <a:lnTo>
                  <a:pt x="6189448" y="7296939"/>
                </a:lnTo>
                <a:lnTo>
                  <a:pt x="0" y="72969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0"/>
          <p:cNvSpPr/>
          <p:nvPr/>
        </p:nvSpPr>
        <p:spPr>
          <a:xfrm>
            <a:off x="10077220" y="2654327"/>
            <a:ext cx="7182080" cy="5911007"/>
          </a:xfrm>
          <a:custGeom>
            <a:rect b="b" l="l" r="r" t="t"/>
            <a:pathLst>
              <a:path extrusionOk="0" h="5911007" w="7182080">
                <a:moveTo>
                  <a:pt x="0" y="0"/>
                </a:moveTo>
                <a:lnTo>
                  <a:pt x="7182080" y="0"/>
                </a:lnTo>
                <a:lnTo>
                  <a:pt x="7182080" y="5911007"/>
                </a:lnTo>
                <a:lnTo>
                  <a:pt x="0" y="591100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10"/>
          <p:cNvSpPr txBox="1"/>
          <p:nvPr/>
        </p:nvSpPr>
        <p:spPr>
          <a:xfrm>
            <a:off x="6007796" y="813435"/>
            <a:ext cx="11519504"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Statistics of Attribute Values</a:t>
            </a:r>
            <a:endParaRPr/>
          </a:p>
        </p:txBody>
      </p:sp>
      <p:sp>
        <p:nvSpPr>
          <p:cNvPr id="437" name="Google Shape;437;p10"/>
          <p:cNvSpPr txBox="1"/>
          <p:nvPr/>
        </p:nvSpPr>
        <p:spPr>
          <a:xfrm>
            <a:off x="11895642" y="8852535"/>
            <a:ext cx="3545235"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000000"/>
                </a:solidFill>
                <a:latin typeface="Arial"/>
                <a:ea typeface="Arial"/>
                <a:cs typeface="Arial"/>
                <a:sym typeface="Arial"/>
              </a:rPr>
              <a:t>Attribute statistics table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043" name="Shape 3043"/>
        <p:cNvGrpSpPr/>
        <p:nvPr/>
      </p:nvGrpSpPr>
      <p:grpSpPr>
        <a:xfrm>
          <a:off x="0" y="0"/>
          <a:ext cx="0" cy="0"/>
          <a:chOff x="0" y="0"/>
          <a:chExt cx="0" cy="0"/>
        </a:xfrm>
      </p:grpSpPr>
      <p:grpSp>
        <p:nvGrpSpPr>
          <p:cNvPr id="3044" name="Google Shape;3044;p100"/>
          <p:cNvGrpSpPr/>
          <p:nvPr/>
        </p:nvGrpSpPr>
        <p:grpSpPr>
          <a:xfrm>
            <a:off x="513779" y="303372"/>
            <a:ext cx="6676549" cy="9680257"/>
            <a:chOff x="12700" y="0"/>
            <a:chExt cx="8902065" cy="12907009"/>
          </a:xfrm>
        </p:grpSpPr>
        <p:cxnSp>
          <p:nvCxnSpPr>
            <p:cNvPr id="3045" name="Google Shape;3045;p100"/>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46" name="Google Shape;3046;p100"/>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47" name="Google Shape;3047;p100"/>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048" name="Google Shape;3048;p100"/>
            <p:cNvGrpSpPr/>
            <p:nvPr/>
          </p:nvGrpSpPr>
          <p:grpSpPr>
            <a:xfrm>
              <a:off x="8423275" y="0"/>
              <a:ext cx="491490" cy="491490"/>
              <a:chOff x="0" y="0"/>
              <a:chExt cx="812800" cy="812800"/>
            </a:xfrm>
          </p:grpSpPr>
          <p:sp>
            <p:nvSpPr>
              <p:cNvPr id="3049" name="Google Shape;3049;p10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0" name="Google Shape;3050;p10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51" name="Google Shape;3051;p100"/>
            <p:cNvGrpSpPr/>
            <p:nvPr/>
          </p:nvGrpSpPr>
          <p:grpSpPr>
            <a:xfrm>
              <a:off x="8423275" y="12415519"/>
              <a:ext cx="491490" cy="491490"/>
              <a:chOff x="0" y="0"/>
              <a:chExt cx="812800" cy="812800"/>
            </a:xfrm>
          </p:grpSpPr>
          <p:sp>
            <p:nvSpPr>
              <p:cNvPr id="3052" name="Google Shape;3052;p10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3" name="Google Shape;3053;p10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054" name="Google Shape;3054;p100"/>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5" name="Google Shape;3055;p100"/>
          <p:cNvSpPr txBox="1"/>
          <p:nvPr/>
        </p:nvSpPr>
        <p:spPr>
          <a:xfrm>
            <a:off x="1005218" y="1461691"/>
            <a:ext cx="16942223" cy="6557371"/>
          </a:xfrm>
          <a:prstGeom prst="rect">
            <a:avLst/>
          </a:prstGeom>
          <a:noFill/>
          <a:ln>
            <a:noFill/>
          </a:ln>
        </p:spPr>
        <p:txBody>
          <a:bodyPr anchorCtr="0" anchor="t" bIns="0" lIns="0" spcFirstLastPara="1" rIns="0" wrap="square" tIns="0">
            <a:spAutoFit/>
          </a:bodyPr>
          <a:lstStyle/>
          <a:p>
            <a:pPr indent="0" lvl="0" marL="0" marR="0" rtl="0" algn="l">
              <a:lnSpc>
                <a:spcPct val="188022"/>
              </a:lnSpc>
              <a:spcBef>
                <a:spcPts val="0"/>
              </a:spcBef>
              <a:spcAft>
                <a:spcPts val="0"/>
              </a:spcAft>
              <a:buNone/>
            </a:pPr>
            <a:r>
              <a:rPr lang="en-US" sz="3999">
                <a:solidFill>
                  <a:srgbClr val="100F0D"/>
                </a:solidFill>
                <a:latin typeface="Arial"/>
                <a:ea typeface="Arial"/>
                <a:cs typeface="Arial"/>
                <a:sym typeface="Arial"/>
              </a:rPr>
              <a:t>Limitations</a:t>
            </a:r>
            <a:endParaRPr/>
          </a:p>
          <a:p>
            <a:pPr indent="-319774" lvl="1" marL="639549" marR="0" rtl="0" algn="l">
              <a:lnSpc>
                <a:spcPct val="188014"/>
              </a:lnSpc>
              <a:spcBef>
                <a:spcPts val="0"/>
              </a:spcBef>
              <a:spcAft>
                <a:spcPts val="0"/>
              </a:spcAft>
              <a:buClr>
                <a:srgbClr val="100F0D"/>
              </a:buClr>
              <a:buSzPts val="2962"/>
              <a:buFont typeface="Arial"/>
              <a:buChar char="•"/>
            </a:pPr>
            <a:r>
              <a:rPr b="0" i="0" lang="en-US" sz="2962" u="none" cap="none" strike="noStrike">
                <a:solidFill>
                  <a:srgbClr val="100F0D"/>
                </a:solidFill>
                <a:latin typeface="Arial"/>
                <a:ea typeface="Arial"/>
                <a:cs typeface="Arial"/>
                <a:sym typeface="Arial"/>
              </a:rPr>
              <a:t> Memory Usage: Random Forest models consume more memory compared to simpler algorithms. As each decision tree is stored separately, the memory footprint of the model can become substantial, particularly when dealing with a large number of trees or complex datasets.</a:t>
            </a:r>
            <a:endParaRPr/>
          </a:p>
          <a:p>
            <a:pPr indent="0" lvl="0" marL="0" marR="0" rtl="0" algn="l">
              <a:lnSpc>
                <a:spcPct val="188014"/>
              </a:lnSpc>
              <a:spcBef>
                <a:spcPts val="0"/>
              </a:spcBef>
              <a:spcAft>
                <a:spcPts val="0"/>
              </a:spcAft>
              <a:buNone/>
            </a:pPr>
            <a:r>
              <a:t/>
            </a:r>
            <a:endParaRPr sz="2962">
              <a:solidFill>
                <a:srgbClr val="100F0D"/>
              </a:solidFill>
              <a:latin typeface="Arial"/>
              <a:ea typeface="Arial"/>
              <a:cs typeface="Arial"/>
              <a:sym typeface="Arial"/>
            </a:endParaRPr>
          </a:p>
          <a:p>
            <a:pPr indent="-319774" lvl="1" marL="639549" marR="0" rtl="0" algn="l">
              <a:lnSpc>
                <a:spcPct val="188014"/>
              </a:lnSpc>
              <a:spcBef>
                <a:spcPts val="0"/>
              </a:spcBef>
              <a:spcAft>
                <a:spcPts val="0"/>
              </a:spcAft>
              <a:buClr>
                <a:srgbClr val="100F0D"/>
              </a:buClr>
              <a:buSzPts val="2962"/>
              <a:buFont typeface="Arial"/>
              <a:buChar char="•"/>
            </a:pPr>
            <a:r>
              <a:rPr b="0" i="0" lang="en-US" sz="2962" u="none" cap="none" strike="noStrike">
                <a:solidFill>
                  <a:srgbClr val="100F0D"/>
                </a:solidFill>
                <a:latin typeface="Arial"/>
                <a:ea typeface="Arial"/>
                <a:cs typeface="Arial"/>
                <a:sym typeface="Arial"/>
              </a:rPr>
              <a:t> Overfitting in Noisy Data: While Random Forest is generally robust to overfitting, it can still be affected by noise or outliers in the data. Noisy features can lead to overfitting, where individual trees capture spurious patterns in the data.</a:t>
            </a:r>
            <a:endParaRPr/>
          </a:p>
        </p:txBody>
      </p:sp>
      <p:grpSp>
        <p:nvGrpSpPr>
          <p:cNvPr id="3056" name="Google Shape;3056;p100"/>
          <p:cNvGrpSpPr/>
          <p:nvPr/>
        </p:nvGrpSpPr>
        <p:grpSpPr>
          <a:xfrm>
            <a:off x="14574882" y="8977403"/>
            <a:ext cx="3372558" cy="1006227"/>
            <a:chOff x="0" y="0"/>
            <a:chExt cx="4496745" cy="1341635"/>
          </a:xfrm>
        </p:grpSpPr>
        <p:grpSp>
          <p:nvGrpSpPr>
            <p:cNvPr id="3057" name="Google Shape;3057;p100"/>
            <p:cNvGrpSpPr/>
            <p:nvPr/>
          </p:nvGrpSpPr>
          <p:grpSpPr>
            <a:xfrm rot="2700000">
              <a:off x="196478" y="196478"/>
              <a:ext cx="948679" cy="948679"/>
              <a:chOff x="0" y="0"/>
              <a:chExt cx="812800" cy="812800"/>
            </a:xfrm>
          </p:grpSpPr>
          <p:sp>
            <p:nvSpPr>
              <p:cNvPr id="3058" name="Google Shape;3058;p10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9" name="Google Shape;3059;p10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0" name="Google Shape;3060;p100"/>
            <p:cNvGrpSpPr/>
            <p:nvPr/>
          </p:nvGrpSpPr>
          <p:grpSpPr>
            <a:xfrm rot="2700000">
              <a:off x="1248181" y="196478"/>
              <a:ext cx="948679" cy="948679"/>
              <a:chOff x="0" y="0"/>
              <a:chExt cx="812800" cy="812800"/>
            </a:xfrm>
          </p:grpSpPr>
          <p:sp>
            <p:nvSpPr>
              <p:cNvPr id="3061" name="Google Shape;3061;p10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2" name="Google Shape;3062;p10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3" name="Google Shape;3063;p100"/>
            <p:cNvGrpSpPr/>
            <p:nvPr/>
          </p:nvGrpSpPr>
          <p:grpSpPr>
            <a:xfrm rot="2700000">
              <a:off x="2299885" y="196478"/>
              <a:ext cx="948679" cy="948679"/>
              <a:chOff x="0" y="0"/>
              <a:chExt cx="812800" cy="812800"/>
            </a:xfrm>
          </p:grpSpPr>
          <p:sp>
            <p:nvSpPr>
              <p:cNvPr id="3064" name="Google Shape;3064;p10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5" name="Google Shape;3065;p10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6" name="Google Shape;3066;p100"/>
            <p:cNvGrpSpPr/>
            <p:nvPr/>
          </p:nvGrpSpPr>
          <p:grpSpPr>
            <a:xfrm rot="2700000">
              <a:off x="3351588" y="196478"/>
              <a:ext cx="948679" cy="948679"/>
              <a:chOff x="0" y="0"/>
              <a:chExt cx="812800" cy="812800"/>
            </a:xfrm>
          </p:grpSpPr>
          <p:sp>
            <p:nvSpPr>
              <p:cNvPr id="3067" name="Google Shape;3067;p10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10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069" name="Google Shape;3069;p100"/>
          <p:cNvGrpSpPr/>
          <p:nvPr/>
        </p:nvGrpSpPr>
        <p:grpSpPr>
          <a:xfrm>
            <a:off x="822108" y="822960"/>
            <a:ext cx="2933028" cy="713220"/>
            <a:chOff x="0" y="0"/>
            <a:chExt cx="3910704" cy="950960"/>
          </a:xfrm>
        </p:grpSpPr>
        <p:sp>
          <p:nvSpPr>
            <p:cNvPr id="3070" name="Google Shape;3070;p10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1" name="Google Shape;3071;p10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075" name="Shape 3075"/>
        <p:cNvGrpSpPr/>
        <p:nvPr/>
      </p:nvGrpSpPr>
      <p:grpSpPr>
        <a:xfrm>
          <a:off x="0" y="0"/>
          <a:ext cx="0" cy="0"/>
          <a:chOff x="0" y="0"/>
          <a:chExt cx="0" cy="0"/>
        </a:xfrm>
      </p:grpSpPr>
      <p:grpSp>
        <p:nvGrpSpPr>
          <p:cNvPr id="3076" name="Google Shape;3076;p101"/>
          <p:cNvGrpSpPr/>
          <p:nvPr/>
        </p:nvGrpSpPr>
        <p:grpSpPr>
          <a:xfrm>
            <a:off x="513779" y="303372"/>
            <a:ext cx="6676549" cy="9680257"/>
            <a:chOff x="12700" y="0"/>
            <a:chExt cx="8902065" cy="12907009"/>
          </a:xfrm>
        </p:grpSpPr>
        <p:cxnSp>
          <p:nvCxnSpPr>
            <p:cNvPr id="3077" name="Google Shape;3077;p101"/>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78" name="Google Shape;3078;p101"/>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79" name="Google Shape;3079;p101"/>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080" name="Google Shape;3080;p101"/>
            <p:cNvGrpSpPr/>
            <p:nvPr/>
          </p:nvGrpSpPr>
          <p:grpSpPr>
            <a:xfrm>
              <a:off x="8423275" y="0"/>
              <a:ext cx="491490" cy="491490"/>
              <a:chOff x="0" y="0"/>
              <a:chExt cx="812800" cy="812800"/>
            </a:xfrm>
          </p:grpSpPr>
          <p:sp>
            <p:nvSpPr>
              <p:cNvPr id="3081" name="Google Shape;3081;p10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2" name="Google Shape;3082;p10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83" name="Google Shape;3083;p101"/>
            <p:cNvGrpSpPr/>
            <p:nvPr/>
          </p:nvGrpSpPr>
          <p:grpSpPr>
            <a:xfrm>
              <a:off x="8423275" y="12415519"/>
              <a:ext cx="491490" cy="491490"/>
              <a:chOff x="0" y="0"/>
              <a:chExt cx="812800" cy="812800"/>
            </a:xfrm>
          </p:grpSpPr>
          <p:sp>
            <p:nvSpPr>
              <p:cNvPr id="3084" name="Google Shape;3084;p10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5" name="Google Shape;3085;p10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086" name="Google Shape;3086;p101"/>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101"/>
          <p:cNvSpPr txBox="1"/>
          <p:nvPr/>
        </p:nvSpPr>
        <p:spPr>
          <a:xfrm>
            <a:off x="705454" y="2007901"/>
            <a:ext cx="17487296" cy="5534781"/>
          </a:xfrm>
          <a:prstGeom prst="rect">
            <a:avLst/>
          </a:prstGeom>
          <a:noFill/>
          <a:ln>
            <a:noFill/>
          </a:ln>
        </p:spPr>
        <p:txBody>
          <a:bodyPr anchorCtr="0" anchor="t" bIns="0" lIns="0" spcFirstLastPara="1" rIns="0" wrap="square" tIns="0">
            <a:spAutoFit/>
          </a:bodyPr>
          <a:lstStyle/>
          <a:p>
            <a:pPr indent="0" lvl="0" marL="0" marR="0" rtl="0" algn="l">
              <a:lnSpc>
                <a:spcPct val="178019"/>
              </a:lnSpc>
              <a:spcBef>
                <a:spcPts val="0"/>
              </a:spcBef>
              <a:spcAft>
                <a:spcPts val="0"/>
              </a:spcAft>
              <a:buNone/>
            </a:pPr>
            <a:r>
              <a:rPr lang="en-US" sz="3999">
                <a:solidFill>
                  <a:srgbClr val="100F0D"/>
                </a:solidFill>
                <a:latin typeface="Arial"/>
                <a:ea typeface="Arial"/>
                <a:cs typeface="Arial"/>
                <a:sym typeface="Arial"/>
              </a:rPr>
              <a:t>Limitations</a:t>
            </a:r>
            <a:endParaRPr/>
          </a:p>
          <a:p>
            <a:pPr indent="-319774" lvl="1" marL="639549" marR="0" rtl="0" algn="l">
              <a:lnSpc>
                <a:spcPct val="177987"/>
              </a:lnSpc>
              <a:spcBef>
                <a:spcPts val="0"/>
              </a:spcBef>
              <a:spcAft>
                <a:spcPts val="0"/>
              </a:spcAft>
              <a:buClr>
                <a:srgbClr val="100F0D"/>
              </a:buClr>
              <a:buSzPts val="2962"/>
              <a:buFont typeface="Arial"/>
              <a:buChar char="•"/>
            </a:pPr>
            <a:r>
              <a:rPr b="0" i="0" lang="en-US" sz="2962" u="none" cap="none" strike="noStrike">
                <a:solidFill>
                  <a:srgbClr val="100F0D"/>
                </a:solidFill>
                <a:latin typeface="Arial"/>
                <a:ea typeface="Arial"/>
                <a:cs typeface="Arial"/>
                <a:sym typeface="Arial"/>
              </a:rPr>
              <a:t> Biased Class Distribution: Random Forest may struggle with imbalanced class distributions, where one class is significantly more prevalent than others. The algorithm can have a bias towards the majority class, resulting in poorer performance for minority classes.</a:t>
            </a:r>
            <a:endParaRPr/>
          </a:p>
          <a:p>
            <a:pPr indent="0" lvl="0" marL="0" marR="0" rtl="0" algn="l">
              <a:lnSpc>
                <a:spcPct val="177987"/>
              </a:lnSpc>
              <a:spcBef>
                <a:spcPts val="0"/>
              </a:spcBef>
              <a:spcAft>
                <a:spcPts val="0"/>
              </a:spcAft>
              <a:buNone/>
            </a:pPr>
            <a:r>
              <a:t/>
            </a:r>
            <a:endParaRPr sz="2962">
              <a:solidFill>
                <a:srgbClr val="100F0D"/>
              </a:solidFill>
              <a:latin typeface="Arial"/>
              <a:ea typeface="Arial"/>
              <a:cs typeface="Arial"/>
              <a:sym typeface="Arial"/>
            </a:endParaRPr>
          </a:p>
          <a:p>
            <a:pPr indent="-319774" lvl="1" marL="639549" marR="0" rtl="0" algn="l">
              <a:lnSpc>
                <a:spcPct val="177987"/>
              </a:lnSpc>
              <a:spcBef>
                <a:spcPts val="0"/>
              </a:spcBef>
              <a:spcAft>
                <a:spcPts val="0"/>
              </a:spcAft>
              <a:buClr>
                <a:srgbClr val="100F0D"/>
              </a:buClr>
              <a:buSzPts val="2962"/>
              <a:buFont typeface="Arial"/>
              <a:buChar char="•"/>
            </a:pPr>
            <a:r>
              <a:rPr b="0" i="0" lang="en-US" sz="2962" u="none" cap="none" strike="noStrike">
                <a:solidFill>
                  <a:srgbClr val="100F0D"/>
                </a:solidFill>
                <a:latin typeface="Arial"/>
                <a:ea typeface="Arial"/>
                <a:cs typeface="Arial"/>
                <a:sym typeface="Arial"/>
              </a:rPr>
              <a:t> Training Time Sensitivity: Random Forest training can be sensitive to the choice of hyperparameters, such as the number of trees or the depth of each tree. Finding the optimal set of hyperparameters can require some experimentation and tuning.</a:t>
            </a:r>
            <a:endParaRPr/>
          </a:p>
        </p:txBody>
      </p:sp>
      <p:grpSp>
        <p:nvGrpSpPr>
          <p:cNvPr id="3088" name="Google Shape;3088;p101"/>
          <p:cNvGrpSpPr/>
          <p:nvPr/>
        </p:nvGrpSpPr>
        <p:grpSpPr>
          <a:xfrm>
            <a:off x="14574882" y="8977403"/>
            <a:ext cx="3372558" cy="1006227"/>
            <a:chOff x="0" y="0"/>
            <a:chExt cx="4496745" cy="1341635"/>
          </a:xfrm>
        </p:grpSpPr>
        <p:grpSp>
          <p:nvGrpSpPr>
            <p:cNvPr id="3089" name="Google Shape;3089;p101"/>
            <p:cNvGrpSpPr/>
            <p:nvPr/>
          </p:nvGrpSpPr>
          <p:grpSpPr>
            <a:xfrm rot="2700000">
              <a:off x="196478" y="196478"/>
              <a:ext cx="948679" cy="948679"/>
              <a:chOff x="0" y="0"/>
              <a:chExt cx="812800" cy="812800"/>
            </a:xfrm>
          </p:grpSpPr>
          <p:sp>
            <p:nvSpPr>
              <p:cNvPr id="3090" name="Google Shape;3090;p10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1" name="Google Shape;3091;p10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2" name="Google Shape;3092;p101"/>
            <p:cNvGrpSpPr/>
            <p:nvPr/>
          </p:nvGrpSpPr>
          <p:grpSpPr>
            <a:xfrm rot="2700000">
              <a:off x="1248181" y="196478"/>
              <a:ext cx="948679" cy="948679"/>
              <a:chOff x="0" y="0"/>
              <a:chExt cx="812800" cy="812800"/>
            </a:xfrm>
          </p:grpSpPr>
          <p:sp>
            <p:nvSpPr>
              <p:cNvPr id="3093" name="Google Shape;3093;p10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4" name="Google Shape;3094;p10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5" name="Google Shape;3095;p101"/>
            <p:cNvGrpSpPr/>
            <p:nvPr/>
          </p:nvGrpSpPr>
          <p:grpSpPr>
            <a:xfrm rot="2700000">
              <a:off x="2299885" y="196478"/>
              <a:ext cx="948679" cy="948679"/>
              <a:chOff x="0" y="0"/>
              <a:chExt cx="812800" cy="812800"/>
            </a:xfrm>
          </p:grpSpPr>
          <p:sp>
            <p:nvSpPr>
              <p:cNvPr id="3096" name="Google Shape;3096;p10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7" name="Google Shape;3097;p10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8" name="Google Shape;3098;p101"/>
            <p:cNvGrpSpPr/>
            <p:nvPr/>
          </p:nvGrpSpPr>
          <p:grpSpPr>
            <a:xfrm rot="2700000">
              <a:off x="3351588" y="196478"/>
              <a:ext cx="948679" cy="948679"/>
              <a:chOff x="0" y="0"/>
              <a:chExt cx="812800" cy="812800"/>
            </a:xfrm>
          </p:grpSpPr>
          <p:sp>
            <p:nvSpPr>
              <p:cNvPr id="3099" name="Google Shape;3099;p10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0" name="Google Shape;3100;p10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01" name="Google Shape;3101;p101"/>
          <p:cNvGrpSpPr/>
          <p:nvPr/>
        </p:nvGrpSpPr>
        <p:grpSpPr>
          <a:xfrm>
            <a:off x="822108" y="822960"/>
            <a:ext cx="2933028" cy="713220"/>
            <a:chOff x="0" y="0"/>
            <a:chExt cx="3910704" cy="950960"/>
          </a:xfrm>
        </p:grpSpPr>
        <p:sp>
          <p:nvSpPr>
            <p:cNvPr id="3102" name="Google Shape;3102;p10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3" name="Google Shape;3103;p10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107" name="Shape 3107"/>
        <p:cNvGrpSpPr/>
        <p:nvPr/>
      </p:nvGrpSpPr>
      <p:grpSpPr>
        <a:xfrm>
          <a:off x="0" y="0"/>
          <a:ext cx="0" cy="0"/>
          <a:chOff x="0" y="0"/>
          <a:chExt cx="0" cy="0"/>
        </a:xfrm>
      </p:grpSpPr>
      <p:grpSp>
        <p:nvGrpSpPr>
          <p:cNvPr id="3108" name="Google Shape;3108;p102"/>
          <p:cNvGrpSpPr/>
          <p:nvPr/>
        </p:nvGrpSpPr>
        <p:grpSpPr>
          <a:xfrm>
            <a:off x="513779" y="303372"/>
            <a:ext cx="6676549" cy="9680257"/>
            <a:chOff x="12700" y="0"/>
            <a:chExt cx="8902065" cy="12907009"/>
          </a:xfrm>
        </p:grpSpPr>
        <p:cxnSp>
          <p:nvCxnSpPr>
            <p:cNvPr id="3109" name="Google Shape;3109;p102"/>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10" name="Google Shape;3110;p102"/>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11" name="Google Shape;3111;p102"/>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112" name="Google Shape;3112;p102"/>
            <p:cNvGrpSpPr/>
            <p:nvPr/>
          </p:nvGrpSpPr>
          <p:grpSpPr>
            <a:xfrm>
              <a:off x="8423275" y="0"/>
              <a:ext cx="491490" cy="491490"/>
              <a:chOff x="0" y="0"/>
              <a:chExt cx="812800" cy="812800"/>
            </a:xfrm>
          </p:grpSpPr>
          <p:sp>
            <p:nvSpPr>
              <p:cNvPr id="3113" name="Google Shape;3113;p10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4" name="Google Shape;3114;p10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5" name="Google Shape;3115;p102"/>
            <p:cNvGrpSpPr/>
            <p:nvPr/>
          </p:nvGrpSpPr>
          <p:grpSpPr>
            <a:xfrm>
              <a:off x="8423275" y="12415519"/>
              <a:ext cx="491490" cy="491490"/>
              <a:chOff x="0" y="0"/>
              <a:chExt cx="812800" cy="812800"/>
            </a:xfrm>
          </p:grpSpPr>
          <p:sp>
            <p:nvSpPr>
              <p:cNvPr id="3116" name="Google Shape;3116;p10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10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118" name="Google Shape;3118;p102"/>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9" name="Google Shape;3119;p102"/>
          <p:cNvSpPr txBox="1"/>
          <p:nvPr/>
        </p:nvSpPr>
        <p:spPr>
          <a:xfrm>
            <a:off x="822108" y="2419057"/>
            <a:ext cx="18309856" cy="5037646"/>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Advantages</a:t>
            </a:r>
            <a:endParaRPr/>
          </a:p>
          <a:p>
            <a:pPr indent="-313055" lvl="1" marL="626111" marR="0" rtl="0" algn="l">
              <a:lnSpc>
                <a:spcPct val="183000"/>
              </a:lnSpc>
              <a:spcBef>
                <a:spcPts val="0"/>
              </a:spcBef>
              <a:spcAft>
                <a:spcPts val="0"/>
              </a:spcAft>
              <a:buClr>
                <a:srgbClr val="100F0D"/>
              </a:buClr>
              <a:buSzPts val="2900"/>
              <a:buFont typeface="Arial"/>
              <a:buChar char="•"/>
            </a:pPr>
            <a:r>
              <a:rPr b="0" i="0" lang="en-US" sz="2900" u="none" cap="none" strike="noStrike">
                <a:solidFill>
                  <a:srgbClr val="100F0D"/>
                </a:solidFill>
                <a:latin typeface="Arial"/>
                <a:ea typeface="Arial"/>
                <a:cs typeface="Arial"/>
                <a:sym typeface="Arial"/>
              </a:rPr>
              <a:t> Independent assumptions: works well for multiple problems/data domains and applications.</a:t>
            </a:r>
            <a:endParaRPr/>
          </a:p>
          <a:p>
            <a:pPr indent="0" lvl="0" marL="0" marR="0" rtl="0" algn="l">
              <a:lnSpc>
                <a:spcPct val="183000"/>
              </a:lnSpc>
              <a:spcBef>
                <a:spcPts val="0"/>
              </a:spcBef>
              <a:spcAft>
                <a:spcPts val="0"/>
              </a:spcAft>
              <a:buNone/>
            </a:pPr>
            <a:r>
              <a:t/>
            </a:r>
            <a:endParaRPr sz="2900">
              <a:solidFill>
                <a:srgbClr val="100F0D"/>
              </a:solidFill>
              <a:latin typeface="Arial"/>
              <a:ea typeface="Arial"/>
              <a:cs typeface="Arial"/>
              <a:sym typeface="Arial"/>
            </a:endParaRPr>
          </a:p>
          <a:p>
            <a:pPr indent="-313055" lvl="1" marL="626111" marR="0" rtl="0" algn="l">
              <a:lnSpc>
                <a:spcPct val="183000"/>
              </a:lnSpc>
              <a:spcBef>
                <a:spcPts val="0"/>
              </a:spcBef>
              <a:spcAft>
                <a:spcPts val="0"/>
              </a:spcAft>
              <a:buClr>
                <a:srgbClr val="100F0D"/>
              </a:buClr>
              <a:buSzPts val="2900"/>
              <a:buFont typeface="Arial"/>
              <a:buChar char="•"/>
            </a:pPr>
            <a:r>
              <a:rPr b="0" i="0" lang="en-US" sz="2900" u="none" cap="none" strike="noStrike">
                <a:solidFill>
                  <a:srgbClr val="100F0D"/>
                </a:solidFill>
                <a:latin typeface="Arial"/>
                <a:ea typeface="Arial"/>
                <a:cs typeface="Arial"/>
                <a:sym typeface="Arial"/>
              </a:rPr>
              <a:t>Simple but good enough to solve many problems such as text layering, spam filtering</a:t>
            </a:r>
            <a:endParaRPr/>
          </a:p>
          <a:p>
            <a:pPr indent="0" lvl="0" marL="0" marR="0" rtl="0" algn="l">
              <a:lnSpc>
                <a:spcPct val="183000"/>
              </a:lnSpc>
              <a:spcBef>
                <a:spcPts val="0"/>
              </a:spcBef>
              <a:spcAft>
                <a:spcPts val="0"/>
              </a:spcAft>
              <a:buNone/>
            </a:pPr>
            <a:r>
              <a:t/>
            </a:r>
            <a:endParaRPr sz="2900">
              <a:solidFill>
                <a:srgbClr val="100F0D"/>
              </a:solidFill>
              <a:latin typeface="Arial"/>
              <a:ea typeface="Arial"/>
              <a:cs typeface="Arial"/>
              <a:sym typeface="Arial"/>
            </a:endParaRPr>
          </a:p>
          <a:p>
            <a:pPr indent="-313055" lvl="1" marL="626111" marR="0" rtl="0" algn="l">
              <a:lnSpc>
                <a:spcPct val="183000"/>
              </a:lnSpc>
              <a:spcBef>
                <a:spcPts val="0"/>
              </a:spcBef>
              <a:spcAft>
                <a:spcPts val="0"/>
              </a:spcAft>
              <a:buClr>
                <a:srgbClr val="100F0D"/>
              </a:buClr>
              <a:buSzPts val="2900"/>
              <a:buFont typeface="Arial"/>
              <a:buChar char="•"/>
            </a:pPr>
            <a:r>
              <a:rPr b="0" i="0" lang="en-US" sz="2900" u="none" cap="none" strike="noStrike">
                <a:solidFill>
                  <a:srgbClr val="100F0D"/>
                </a:solidFill>
                <a:latin typeface="Arial"/>
                <a:ea typeface="Arial"/>
                <a:cs typeface="Arial"/>
                <a:sym typeface="Arial"/>
              </a:rPr>
              <a:t>Easy to use and fast when it comes to guessing the label of test data. It's pretty good in </a:t>
            </a:r>
            <a:endParaRPr/>
          </a:p>
          <a:p>
            <a:pPr indent="0" lvl="0" marL="0" marR="0" rtl="0" algn="l">
              <a:lnSpc>
                <a:spcPct val="183000"/>
              </a:lnSpc>
              <a:spcBef>
                <a:spcPts val="0"/>
              </a:spcBef>
              <a:spcAft>
                <a:spcPts val="0"/>
              </a:spcAft>
              <a:buNone/>
            </a:pPr>
            <a:r>
              <a:rPr lang="en-US" sz="2900">
                <a:solidFill>
                  <a:srgbClr val="100F0D"/>
                </a:solidFill>
                <a:latin typeface="Arial"/>
                <a:ea typeface="Arial"/>
                <a:cs typeface="Arial"/>
                <a:sym typeface="Arial"/>
              </a:rPr>
              <a:t>      multi-class prediction (test later).</a:t>
            </a:r>
            <a:endParaRPr/>
          </a:p>
        </p:txBody>
      </p:sp>
      <p:grpSp>
        <p:nvGrpSpPr>
          <p:cNvPr id="3120" name="Google Shape;3120;p102"/>
          <p:cNvGrpSpPr/>
          <p:nvPr/>
        </p:nvGrpSpPr>
        <p:grpSpPr>
          <a:xfrm>
            <a:off x="14574882" y="8977403"/>
            <a:ext cx="3372558" cy="1006227"/>
            <a:chOff x="0" y="0"/>
            <a:chExt cx="4496745" cy="1341635"/>
          </a:xfrm>
        </p:grpSpPr>
        <p:grpSp>
          <p:nvGrpSpPr>
            <p:cNvPr id="3121" name="Google Shape;3121;p102"/>
            <p:cNvGrpSpPr/>
            <p:nvPr/>
          </p:nvGrpSpPr>
          <p:grpSpPr>
            <a:xfrm rot="2700000">
              <a:off x="196478" y="196478"/>
              <a:ext cx="948679" cy="948679"/>
              <a:chOff x="0" y="0"/>
              <a:chExt cx="812800" cy="812800"/>
            </a:xfrm>
          </p:grpSpPr>
          <p:sp>
            <p:nvSpPr>
              <p:cNvPr id="3122" name="Google Shape;3122;p10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3" name="Google Shape;3123;p10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24" name="Google Shape;3124;p102"/>
            <p:cNvGrpSpPr/>
            <p:nvPr/>
          </p:nvGrpSpPr>
          <p:grpSpPr>
            <a:xfrm rot="2700000">
              <a:off x="1248181" y="196478"/>
              <a:ext cx="948679" cy="948679"/>
              <a:chOff x="0" y="0"/>
              <a:chExt cx="812800" cy="812800"/>
            </a:xfrm>
          </p:grpSpPr>
          <p:sp>
            <p:nvSpPr>
              <p:cNvPr id="3125" name="Google Shape;3125;p10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6" name="Google Shape;3126;p10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27" name="Google Shape;3127;p102"/>
            <p:cNvGrpSpPr/>
            <p:nvPr/>
          </p:nvGrpSpPr>
          <p:grpSpPr>
            <a:xfrm rot="2700000">
              <a:off x="2299885" y="196478"/>
              <a:ext cx="948679" cy="948679"/>
              <a:chOff x="0" y="0"/>
              <a:chExt cx="812800" cy="812800"/>
            </a:xfrm>
          </p:grpSpPr>
          <p:sp>
            <p:nvSpPr>
              <p:cNvPr id="3128" name="Google Shape;3128;p10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9" name="Google Shape;3129;p10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30" name="Google Shape;3130;p102"/>
            <p:cNvGrpSpPr/>
            <p:nvPr/>
          </p:nvGrpSpPr>
          <p:grpSpPr>
            <a:xfrm rot="2700000">
              <a:off x="3351588" y="196478"/>
              <a:ext cx="948679" cy="948679"/>
              <a:chOff x="0" y="0"/>
              <a:chExt cx="812800" cy="812800"/>
            </a:xfrm>
          </p:grpSpPr>
          <p:sp>
            <p:nvSpPr>
              <p:cNvPr id="3131" name="Google Shape;3131;p10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2" name="Google Shape;3132;p10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33" name="Google Shape;3133;p102"/>
          <p:cNvGrpSpPr/>
          <p:nvPr/>
        </p:nvGrpSpPr>
        <p:grpSpPr>
          <a:xfrm>
            <a:off x="822108" y="822960"/>
            <a:ext cx="2933028" cy="713220"/>
            <a:chOff x="0" y="0"/>
            <a:chExt cx="3910704" cy="950960"/>
          </a:xfrm>
        </p:grpSpPr>
        <p:sp>
          <p:nvSpPr>
            <p:cNvPr id="3134" name="Google Shape;3134;p10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5" name="Google Shape;3135;p10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3136" name="Google Shape;3136;p102"/>
          <p:cNvSpPr txBox="1"/>
          <p:nvPr/>
        </p:nvSpPr>
        <p:spPr>
          <a:xfrm>
            <a:off x="1005218" y="1749349"/>
            <a:ext cx="6908375"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Naïve Bayes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140" name="Shape 3140"/>
        <p:cNvGrpSpPr/>
        <p:nvPr/>
      </p:nvGrpSpPr>
      <p:grpSpPr>
        <a:xfrm>
          <a:off x="0" y="0"/>
          <a:ext cx="0" cy="0"/>
          <a:chOff x="0" y="0"/>
          <a:chExt cx="0" cy="0"/>
        </a:xfrm>
      </p:grpSpPr>
      <p:grpSp>
        <p:nvGrpSpPr>
          <p:cNvPr id="3141" name="Google Shape;3141;p103"/>
          <p:cNvGrpSpPr/>
          <p:nvPr/>
        </p:nvGrpSpPr>
        <p:grpSpPr>
          <a:xfrm>
            <a:off x="513779" y="303372"/>
            <a:ext cx="6676549" cy="9680257"/>
            <a:chOff x="12700" y="0"/>
            <a:chExt cx="8902065" cy="12907009"/>
          </a:xfrm>
        </p:grpSpPr>
        <p:cxnSp>
          <p:nvCxnSpPr>
            <p:cNvPr id="3142" name="Google Shape;3142;p103"/>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43" name="Google Shape;3143;p103"/>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44" name="Google Shape;3144;p103"/>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145" name="Google Shape;3145;p103"/>
            <p:cNvGrpSpPr/>
            <p:nvPr/>
          </p:nvGrpSpPr>
          <p:grpSpPr>
            <a:xfrm>
              <a:off x="8423275" y="0"/>
              <a:ext cx="491490" cy="491490"/>
              <a:chOff x="0" y="0"/>
              <a:chExt cx="812800" cy="812800"/>
            </a:xfrm>
          </p:grpSpPr>
          <p:sp>
            <p:nvSpPr>
              <p:cNvPr id="3146" name="Google Shape;3146;p10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7" name="Google Shape;3147;p10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48" name="Google Shape;3148;p103"/>
            <p:cNvGrpSpPr/>
            <p:nvPr/>
          </p:nvGrpSpPr>
          <p:grpSpPr>
            <a:xfrm>
              <a:off x="8423275" y="12415519"/>
              <a:ext cx="491490" cy="491490"/>
              <a:chOff x="0" y="0"/>
              <a:chExt cx="812800" cy="812800"/>
            </a:xfrm>
          </p:grpSpPr>
          <p:sp>
            <p:nvSpPr>
              <p:cNvPr id="3149" name="Google Shape;3149;p10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0" name="Google Shape;3150;p10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151" name="Google Shape;3151;p103"/>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2" name="Google Shape;3152;p103"/>
          <p:cNvSpPr txBox="1"/>
          <p:nvPr/>
        </p:nvSpPr>
        <p:spPr>
          <a:xfrm>
            <a:off x="1028700" y="1492997"/>
            <a:ext cx="16735253" cy="6586631"/>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Limitations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 accuracy of Naive Bayes compared to other algorithms is not high.</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In the real world, it is almost impossible when the features of test data are independent of each other.</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Problem zero (stated how to solve it above).</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 model is not trained by a strong and rigorous optimization method.</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 parameters of the model are estimates of the probability of single conditions. Do not take into account the interaction between these estimates.</a:t>
            </a:r>
            <a:endParaRPr/>
          </a:p>
        </p:txBody>
      </p:sp>
      <p:grpSp>
        <p:nvGrpSpPr>
          <p:cNvPr id="3153" name="Google Shape;3153;p103"/>
          <p:cNvGrpSpPr/>
          <p:nvPr/>
        </p:nvGrpSpPr>
        <p:grpSpPr>
          <a:xfrm>
            <a:off x="14574882" y="8977403"/>
            <a:ext cx="3372558" cy="1006227"/>
            <a:chOff x="0" y="0"/>
            <a:chExt cx="4496745" cy="1341635"/>
          </a:xfrm>
        </p:grpSpPr>
        <p:grpSp>
          <p:nvGrpSpPr>
            <p:cNvPr id="3154" name="Google Shape;3154;p103"/>
            <p:cNvGrpSpPr/>
            <p:nvPr/>
          </p:nvGrpSpPr>
          <p:grpSpPr>
            <a:xfrm rot="2700000">
              <a:off x="196478" y="196478"/>
              <a:ext cx="948679" cy="948679"/>
              <a:chOff x="0" y="0"/>
              <a:chExt cx="812800" cy="812800"/>
            </a:xfrm>
          </p:grpSpPr>
          <p:sp>
            <p:nvSpPr>
              <p:cNvPr id="3155" name="Google Shape;3155;p10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6" name="Google Shape;3156;p10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57" name="Google Shape;3157;p103"/>
            <p:cNvGrpSpPr/>
            <p:nvPr/>
          </p:nvGrpSpPr>
          <p:grpSpPr>
            <a:xfrm rot="2700000">
              <a:off x="1248181" y="196478"/>
              <a:ext cx="948679" cy="948679"/>
              <a:chOff x="0" y="0"/>
              <a:chExt cx="812800" cy="812800"/>
            </a:xfrm>
          </p:grpSpPr>
          <p:sp>
            <p:nvSpPr>
              <p:cNvPr id="3158" name="Google Shape;3158;p10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9" name="Google Shape;3159;p10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0" name="Google Shape;3160;p103"/>
            <p:cNvGrpSpPr/>
            <p:nvPr/>
          </p:nvGrpSpPr>
          <p:grpSpPr>
            <a:xfrm rot="2700000">
              <a:off x="2299885" y="196478"/>
              <a:ext cx="948679" cy="948679"/>
              <a:chOff x="0" y="0"/>
              <a:chExt cx="812800" cy="812800"/>
            </a:xfrm>
          </p:grpSpPr>
          <p:sp>
            <p:nvSpPr>
              <p:cNvPr id="3161" name="Google Shape;3161;p10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2" name="Google Shape;3162;p10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63" name="Google Shape;3163;p103"/>
            <p:cNvGrpSpPr/>
            <p:nvPr/>
          </p:nvGrpSpPr>
          <p:grpSpPr>
            <a:xfrm rot="2700000">
              <a:off x="3351588" y="196478"/>
              <a:ext cx="948679" cy="948679"/>
              <a:chOff x="0" y="0"/>
              <a:chExt cx="812800" cy="812800"/>
            </a:xfrm>
          </p:grpSpPr>
          <p:sp>
            <p:nvSpPr>
              <p:cNvPr id="3164" name="Google Shape;3164;p10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5" name="Google Shape;3165;p10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66" name="Google Shape;3166;p103"/>
          <p:cNvGrpSpPr/>
          <p:nvPr/>
        </p:nvGrpSpPr>
        <p:grpSpPr>
          <a:xfrm>
            <a:off x="822108" y="822960"/>
            <a:ext cx="2933028" cy="713220"/>
            <a:chOff x="0" y="0"/>
            <a:chExt cx="3910704" cy="950960"/>
          </a:xfrm>
        </p:grpSpPr>
        <p:sp>
          <p:nvSpPr>
            <p:cNvPr id="3167" name="Google Shape;3167;p10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8" name="Google Shape;3168;p10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172" name="Shape 3172"/>
        <p:cNvGrpSpPr/>
        <p:nvPr/>
      </p:nvGrpSpPr>
      <p:grpSpPr>
        <a:xfrm>
          <a:off x="0" y="0"/>
          <a:ext cx="0" cy="0"/>
          <a:chOff x="0" y="0"/>
          <a:chExt cx="0" cy="0"/>
        </a:xfrm>
      </p:grpSpPr>
      <p:grpSp>
        <p:nvGrpSpPr>
          <p:cNvPr id="3173" name="Google Shape;3173;p104"/>
          <p:cNvGrpSpPr/>
          <p:nvPr/>
        </p:nvGrpSpPr>
        <p:grpSpPr>
          <a:xfrm>
            <a:off x="513779" y="303372"/>
            <a:ext cx="6676549" cy="9680257"/>
            <a:chOff x="12700" y="0"/>
            <a:chExt cx="8902065" cy="12907009"/>
          </a:xfrm>
        </p:grpSpPr>
        <p:cxnSp>
          <p:nvCxnSpPr>
            <p:cNvPr id="3174" name="Google Shape;3174;p104"/>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75" name="Google Shape;3175;p104"/>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176" name="Google Shape;3176;p104"/>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177" name="Google Shape;3177;p104"/>
            <p:cNvGrpSpPr/>
            <p:nvPr/>
          </p:nvGrpSpPr>
          <p:grpSpPr>
            <a:xfrm>
              <a:off x="8423275" y="0"/>
              <a:ext cx="491490" cy="491490"/>
              <a:chOff x="0" y="0"/>
              <a:chExt cx="812800" cy="812800"/>
            </a:xfrm>
          </p:grpSpPr>
          <p:sp>
            <p:nvSpPr>
              <p:cNvPr id="3178" name="Google Shape;3178;p10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9" name="Google Shape;3179;p10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0" name="Google Shape;3180;p104"/>
            <p:cNvGrpSpPr/>
            <p:nvPr/>
          </p:nvGrpSpPr>
          <p:grpSpPr>
            <a:xfrm>
              <a:off x="8423275" y="12415519"/>
              <a:ext cx="491490" cy="491490"/>
              <a:chOff x="0" y="0"/>
              <a:chExt cx="812800" cy="812800"/>
            </a:xfrm>
          </p:grpSpPr>
          <p:sp>
            <p:nvSpPr>
              <p:cNvPr id="3181" name="Google Shape;3181;p10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2" name="Google Shape;3182;p10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183" name="Google Shape;3183;p104"/>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4" name="Google Shape;3184;p104"/>
          <p:cNvSpPr txBox="1"/>
          <p:nvPr/>
        </p:nvSpPr>
        <p:spPr>
          <a:xfrm>
            <a:off x="1005218" y="2484644"/>
            <a:ext cx="16735253" cy="5786531"/>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Easy to implement: Given the algorithm’s simplicity and accuracy, it is one of the first classifiers that a new data scientist will learn.</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Adapts easily: As new training samples are added, the algorithm adjusts to account for any new data since all training data is stored into memory.</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Few hyperparameters: KNN only requires a k value and a distance metric, which is low when compared to other machine learning algorithms.</a:t>
            </a:r>
            <a:endParaRPr/>
          </a:p>
        </p:txBody>
      </p:sp>
      <p:grpSp>
        <p:nvGrpSpPr>
          <p:cNvPr id="3185" name="Google Shape;3185;p104"/>
          <p:cNvGrpSpPr/>
          <p:nvPr/>
        </p:nvGrpSpPr>
        <p:grpSpPr>
          <a:xfrm>
            <a:off x="14574882" y="8977403"/>
            <a:ext cx="3372558" cy="1006227"/>
            <a:chOff x="0" y="0"/>
            <a:chExt cx="4496745" cy="1341635"/>
          </a:xfrm>
        </p:grpSpPr>
        <p:grpSp>
          <p:nvGrpSpPr>
            <p:cNvPr id="3186" name="Google Shape;3186;p104"/>
            <p:cNvGrpSpPr/>
            <p:nvPr/>
          </p:nvGrpSpPr>
          <p:grpSpPr>
            <a:xfrm rot="2700000">
              <a:off x="196478" y="196478"/>
              <a:ext cx="948679" cy="948679"/>
              <a:chOff x="0" y="0"/>
              <a:chExt cx="812800" cy="812800"/>
            </a:xfrm>
          </p:grpSpPr>
          <p:sp>
            <p:nvSpPr>
              <p:cNvPr id="3187" name="Google Shape;3187;p10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8" name="Google Shape;3188;p10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9" name="Google Shape;3189;p104"/>
            <p:cNvGrpSpPr/>
            <p:nvPr/>
          </p:nvGrpSpPr>
          <p:grpSpPr>
            <a:xfrm rot="2700000">
              <a:off x="1248181" y="196478"/>
              <a:ext cx="948679" cy="948679"/>
              <a:chOff x="0" y="0"/>
              <a:chExt cx="812800" cy="812800"/>
            </a:xfrm>
          </p:grpSpPr>
          <p:sp>
            <p:nvSpPr>
              <p:cNvPr id="3190" name="Google Shape;3190;p10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1" name="Google Shape;3191;p10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2" name="Google Shape;3192;p104"/>
            <p:cNvGrpSpPr/>
            <p:nvPr/>
          </p:nvGrpSpPr>
          <p:grpSpPr>
            <a:xfrm rot="2700000">
              <a:off x="2299885" y="196478"/>
              <a:ext cx="948679" cy="948679"/>
              <a:chOff x="0" y="0"/>
              <a:chExt cx="812800" cy="812800"/>
            </a:xfrm>
          </p:grpSpPr>
          <p:sp>
            <p:nvSpPr>
              <p:cNvPr id="3193" name="Google Shape;3193;p10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4" name="Google Shape;3194;p10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5" name="Google Shape;3195;p104"/>
            <p:cNvGrpSpPr/>
            <p:nvPr/>
          </p:nvGrpSpPr>
          <p:grpSpPr>
            <a:xfrm rot="2700000">
              <a:off x="3351588" y="196478"/>
              <a:ext cx="948679" cy="948679"/>
              <a:chOff x="0" y="0"/>
              <a:chExt cx="812800" cy="812800"/>
            </a:xfrm>
          </p:grpSpPr>
          <p:sp>
            <p:nvSpPr>
              <p:cNvPr id="3196" name="Google Shape;3196;p10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7" name="Google Shape;3197;p10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98" name="Google Shape;3198;p104"/>
          <p:cNvGrpSpPr/>
          <p:nvPr/>
        </p:nvGrpSpPr>
        <p:grpSpPr>
          <a:xfrm>
            <a:off x="822108" y="822960"/>
            <a:ext cx="2933028" cy="713220"/>
            <a:chOff x="0" y="0"/>
            <a:chExt cx="3910704" cy="950960"/>
          </a:xfrm>
        </p:grpSpPr>
        <p:sp>
          <p:nvSpPr>
            <p:cNvPr id="3199" name="Google Shape;3199;p10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0" name="Google Shape;3200;p10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3201" name="Google Shape;3201;p104"/>
          <p:cNvSpPr txBox="1"/>
          <p:nvPr/>
        </p:nvSpPr>
        <p:spPr>
          <a:xfrm>
            <a:off x="822108" y="1667512"/>
            <a:ext cx="9820409"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K–Nearest Neighbors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205" name="Shape 3205"/>
        <p:cNvGrpSpPr/>
        <p:nvPr/>
      </p:nvGrpSpPr>
      <p:grpSpPr>
        <a:xfrm>
          <a:off x="0" y="0"/>
          <a:ext cx="0" cy="0"/>
          <a:chOff x="0" y="0"/>
          <a:chExt cx="0" cy="0"/>
        </a:xfrm>
      </p:grpSpPr>
      <p:grpSp>
        <p:nvGrpSpPr>
          <p:cNvPr id="3206" name="Google Shape;3206;p105"/>
          <p:cNvGrpSpPr/>
          <p:nvPr/>
        </p:nvGrpSpPr>
        <p:grpSpPr>
          <a:xfrm>
            <a:off x="513779" y="303372"/>
            <a:ext cx="6676549" cy="9680257"/>
            <a:chOff x="12700" y="0"/>
            <a:chExt cx="8902065" cy="12907009"/>
          </a:xfrm>
        </p:grpSpPr>
        <p:cxnSp>
          <p:nvCxnSpPr>
            <p:cNvPr id="3207" name="Google Shape;3207;p105"/>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08" name="Google Shape;3208;p105"/>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09" name="Google Shape;3209;p105"/>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210" name="Google Shape;3210;p105"/>
            <p:cNvGrpSpPr/>
            <p:nvPr/>
          </p:nvGrpSpPr>
          <p:grpSpPr>
            <a:xfrm>
              <a:off x="8423275" y="0"/>
              <a:ext cx="491490" cy="491490"/>
              <a:chOff x="0" y="0"/>
              <a:chExt cx="812800" cy="812800"/>
            </a:xfrm>
          </p:grpSpPr>
          <p:sp>
            <p:nvSpPr>
              <p:cNvPr id="3211" name="Google Shape;3211;p10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10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13" name="Google Shape;3213;p105"/>
            <p:cNvGrpSpPr/>
            <p:nvPr/>
          </p:nvGrpSpPr>
          <p:grpSpPr>
            <a:xfrm>
              <a:off x="8423275" y="12415519"/>
              <a:ext cx="491490" cy="491490"/>
              <a:chOff x="0" y="0"/>
              <a:chExt cx="812800" cy="812800"/>
            </a:xfrm>
          </p:grpSpPr>
          <p:sp>
            <p:nvSpPr>
              <p:cNvPr id="3214" name="Google Shape;3214;p10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5" name="Google Shape;3215;p10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216" name="Google Shape;3216;p105"/>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7" name="Google Shape;3217;p105"/>
          <p:cNvSpPr txBox="1"/>
          <p:nvPr/>
        </p:nvSpPr>
        <p:spPr>
          <a:xfrm>
            <a:off x="800704" y="2111349"/>
            <a:ext cx="17308087" cy="5730927"/>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Limitations</a:t>
            </a:r>
            <a:endParaRPr/>
          </a:p>
          <a:p>
            <a:pPr indent="-327514" lvl="1" marL="655027" marR="0" rtl="0" algn="l">
              <a:lnSpc>
                <a:spcPct val="206033"/>
              </a:lnSpc>
              <a:spcBef>
                <a:spcPts val="0"/>
              </a:spcBef>
              <a:spcAft>
                <a:spcPts val="0"/>
              </a:spcAft>
              <a:buClr>
                <a:srgbClr val="100F0D"/>
              </a:buClr>
              <a:buSzPts val="3033"/>
              <a:buFont typeface="Arial"/>
              <a:buChar char="•"/>
            </a:pPr>
            <a:r>
              <a:rPr b="0" i="0" lang="en-US" sz="3033" u="none" cap="none" strike="noStrike">
                <a:solidFill>
                  <a:srgbClr val="100F0D"/>
                </a:solidFill>
                <a:latin typeface="Arial"/>
                <a:ea typeface="Arial"/>
                <a:cs typeface="Arial"/>
                <a:sym typeface="Arial"/>
              </a:rPr>
              <a:t>  Does not scale well: Since KNN is a lazy algorithm, it takes up more memory and data storage compared to other classifiers. This can be costly from both a time and money perspective. More memory and storage will drive up business expenses and more data can take longer to compute. While different data structures, such as Ball-Tree, have been created to address the computational inefficiencies, a different classifier may be ideal depending on the business problem.</a:t>
            </a:r>
            <a:endParaRPr/>
          </a:p>
        </p:txBody>
      </p:sp>
      <p:grpSp>
        <p:nvGrpSpPr>
          <p:cNvPr id="3218" name="Google Shape;3218;p105"/>
          <p:cNvGrpSpPr/>
          <p:nvPr/>
        </p:nvGrpSpPr>
        <p:grpSpPr>
          <a:xfrm>
            <a:off x="14574882" y="8977403"/>
            <a:ext cx="3372558" cy="1006227"/>
            <a:chOff x="0" y="0"/>
            <a:chExt cx="4496745" cy="1341635"/>
          </a:xfrm>
        </p:grpSpPr>
        <p:grpSp>
          <p:nvGrpSpPr>
            <p:cNvPr id="3219" name="Google Shape;3219;p105"/>
            <p:cNvGrpSpPr/>
            <p:nvPr/>
          </p:nvGrpSpPr>
          <p:grpSpPr>
            <a:xfrm rot="2700000">
              <a:off x="196478" y="196478"/>
              <a:ext cx="948679" cy="948679"/>
              <a:chOff x="0" y="0"/>
              <a:chExt cx="812800" cy="812800"/>
            </a:xfrm>
          </p:grpSpPr>
          <p:sp>
            <p:nvSpPr>
              <p:cNvPr id="3220" name="Google Shape;3220;p10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1" name="Google Shape;3221;p10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22" name="Google Shape;3222;p105"/>
            <p:cNvGrpSpPr/>
            <p:nvPr/>
          </p:nvGrpSpPr>
          <p:grpSpPr>
            <a:xfrm rot="2700000">
              <a:off x="1248181" y="196478"/>
              <a:ext cx="948679" cy="948679"/>
              <a:chOff x="0" y="0"/>
              <a:chExt cx="812800" cy="812800"/>
            </a:xfrm>
          </p:grpSpPr>
          <p:sp>
            <p:nvSpPr>
              <p:cNvPr id="3223" name="Google Shape;3223;p10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4" name="Google Shape;3224;p10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25" name="Google Shape;3225;p105"/>
            <p:cNvGrpSpPr/>
            <p:nvPr/>
          </p:nvGrpSpPr>
          <p:grpSpPr>
            <a:xfrm rot="2700000">
              <a:off x="2299885" y="196478"/>
              <a:ext cx="948679" cy="948679"/>
              <a:chOff x="0" y="0"/>
              <a:chExt cx="812800" cy="812800"/>
            </a:xfrm>
          </p:grpSpPr>
          <p:sp>
            <p:nvSpPr>
              <p:cNvPr id="3226" name="Google Shape;3226;p10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7" name="Google Shape;3227;p10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28" name="Google Shape;3228;p105"/>
            <p:cNvGrpSpPr/>
            <p:nvPr/>
          </p:nvGrpSpPr>
          <p:grpSpPr>
            <a:xfrm rot="2700000">
              <a:off x="3351588" y="196478"/>
              <a:ext cx="948679" cy="948679"/>
              <a:chOff x="0" y="0"/>
              <a:chExt cx="812800" cy="812800"/>
            </a:xfrm>
          </p:grpSpPr>
          <p:sp>
            <p:nvSpPr>
              <p:cNvPr id="3229" name="Google Shape;3229;p10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0" name="Google Shape;3230;p10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231" name="Google Shape;3231;p105"/>
          <p:cNvGrpSpPr/>
          <p:nvPr/>
        </p:nvGrpSpPr>
        <p:grpSpPr>
          <a:xfrm>
            <a:off x="822108" y="822960"/>
            <a:ext cx="2933028" cy="713220"/>
            <a:chOff x="0" y="0"/>
            <a:chExt cx="3910704" cy="950960"/>
          </a:xfrm>
        </p:grpSpPr>
        <p:sp>
          <p:nvSpPr>
            <p:cNvPr id="3232" name="Google Shape;3232;p10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3" name="Google Shape;3233;p10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237" name="Shape 3237"/>
        <p:cNvGrpSpPr/>
        <p:nvPr/>
      </p:nvGrpSpPr>
      <p:grpSpPr>
        <a:xfrm>
          <a:off x="0" y="0"/>
          <a:ext cx="0" cy="0"/>
          <a:chOff x="0" y="0"/>
          <a:chExt cx="0" cy="0"/>
        </a:xfrm>
      </p:grpSpPr>
      <p:grpSp>
        <p:nvGrpSpPr>
          <p:cNvPr id="3238" name="Google Shape;3238;p106"/>
          <p:cNvGrpSpPr/>
          <p:nvPr/>
        </p:nvGrpSpPr>
        <p:grpSpPr>
          <a:xfrm>
            <a:off x="513779" y="303372"/>
            <a:ext cx="6676549" cy="9680257"/>
            <a:chOff x="12700" y="0"/>
            <a:chExt cx="8902065" cy="12907009"/>
          </a:xfrm>
        </p:grpSpPr>
        <p:cxnSp>
          <p:nvCxnSpPr>
            <p:cNvPr id="3239" name="Google Shape;3239;p106"/>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40" name="Google Shape;3240;p106"/>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41" name="Google Shape;3241;p106"/>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242" name="Google Shape;3242;p106"/>
            <p:cNvGrpSpPr/>
            <p:nvPr/>
          </p:nvGrpSpPr>
          <p:grpSpPr>
            <a:xfrm>
              <a:off x="8423275" y="0"/>
              <a:ext cx="491490" cy="491490"/>
              <a:chOff x="0" y="0"/>
              <a:chExt cx="812800" cy="812800"/>
            </a:xfrm>
          </p:grpSpPr>
          <p:sp>
            <p:nvSpPr>
              <p:cNvPr id="3243" name="Google Shape;3243;p10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4" name="Google Shape;3244;p10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45" name="Google Shape;3245;p106"/>
            <p:cNvGrpSpPr/>
            <p:nvPr/>
          </p:nvGrpSpPr>
          <p:grpSpPr>
            <a:xfrm>
              <a:off x="8423275" y="12415519"/>
              <a:ext cx="491490" cy="491490"/>
              <a:chOff x="0" y="0"/>
              <a:chExt cx="812800" cy="812800"/>
            </a:xfrm>
          </p:grpSpPr>
          <p:sp>
            <p:nvSpPr>
              <p:cNvPr id="3246" name="Google Shape;3246;p10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7" name="Google Shape;3247;p10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248" name="Google Shape;3248;p106"/>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9" name="Google Shape;3249;p106"/>
          <p:cNvSpPr txBox="1"/>
          <p:nvPr/>
        </p:nvSpPr>
        <p:spPr>
          <a:xfrm>
            <a:off x="800704" y="2512157"/>
            <a:ext cx="17308087" cy="4940352"/>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Limitations</a:t>
            </a:r>
            <a:endParaRPr/>
          </a:p>
          <a:p>
            <a:pPr indent="-327514" lvl="1" marL="655027" marR="0" rtl="0" algn="l">
              <a:lnSpc>
                <a:spcPct val="206033"/>
              </a:lnSpc>
              <a:spcBef>
                <a:spcPts val="0"/>
              </a:spcBef>
              <a:spcAft>
                <a:spcPts val="0"/>
              </a:spcAft>
              <a:buClr>
                <a:srgbClr val="100F0D"/>
              </a:buClr>
              <a:buSzPts val="3033"/>
              <a:buFont typeface="Arial"/>
              <a:buChar char="•"/>
            </a:pPr>
            <a:r>
              <a:rPr b="0" i="0" lang="en-US" sz="3033" u="none" cap="none" strike="noStrike">
                <a:solidFill>
                  <a:srgbClr val="100F0D"/>
                </a:solidFill>
                <a:latin typeface="Arial"/>
                <a:ea typeface="Arial"/>
                <a:cs typeface="Arial"/>
                <a:sym typeface="Arial"/>
              </a:rPr>
              <a:t>   Curse of dimensionality: The KNN algorithm tends to fall victim to the curse of dimensionality, which means that it doesn’t perform well with high-dimensional data inputs. This is sometimes also referred to as the </a:t>
            </a:r>
            <a:r>
              <a:rPr b="0" i="0" lang="en-US" sz="3033" u="sng" cap="none" strike="noStrike">
                <a:solidFill>
                  <a:srgbClr val="100F0D"/>
                </a:solidFill>
                <a:latin typeface="Arial"/>
                <a:ea typeface="Arial"/>
                <a:cs typeface="Arial"/>
                <a:sym typeface="Arial"/>
                <a:hlinkClick r:id="rId4">
                  <a:extLst>
                    <a:ext uri="{A12FA001-AC4F-418D-AE19-62706E023703}">
                      <ahyp:hlinkClr val="tx"/>
                    </a:ext>
                  </a:extLst>
                </a:hlinkClick>
              </a:rPr>
              <a:t>peaking phenomenon</a:t>
            </a:r>
            <a:r>
              <a:rPr b="0" i="0" lang="en-US" sz="3033" u="none" cap="none" strike="noStrike">
                <a:solidFill>
                  <a:srgbClr val="100F0D"/>
                </a:solidFill>
                <a:latin typeface="Arial"/>
                <a:ea typeface="Arial"/>
                <a:cs typeface="Arial"/>
                <a:sym typeface="Arial"/>
              </a:rPr>
              <a:t> (PDF, 340 MB), where after the algorithm attains the optimal number of features, additional features increases the amount of classification errors, especially when the sample size is smaller.</a:t>
            </a:r>
            <a:endParaRPr/>
          </a:p>
        </p:txBody>
      </p:sp>
      <p:grpSp>
        <p:nvGrpSpPr>
          <p:cNvPr id="3250" name="Google Shape;3250;p106"/>
          <p:cNvGrpSpPr/>
          <p:nvPr/>
        </p:nvGrpSpPr>
        <p:grpSpPr>
          <a:xfrm>
            <a:off x="14574882" y="8977403"/>
            <a:ext cx="3372558" cy="1006227"/>
            <a:chOff x="0" y="0"/>
            <a:chExt cx="4496745" cy="1341635"/>
          </a:xfrm>
        </p:grpSpPr>
        <p:grpSp>
          <p:nvGrpSpPr>
            <p:cNvPr id="3251" name="Google Shape;3251;p106"/>
            <p:cNvGrpSpPr/>
            <p:nvPr/>
          </p:nvGrpSpPr>
          <p:grpSpPr>
            <a:xfrm rot="2700000">
              <a:off x="196478" y="196478"/>
              <a:ext cx="948679" cy="948679"/>
              <a:chOff x="0" y="0"/>
              <a:chExt cx="812800" cy="812800"/>
            </a:xfrm>
          </p:grpSpPr>
          <p:sp>
            <p:nvSpPr>
              <p:cNvPr id="3252" name="Google Shape;3252;p10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3" name="Google Shape;3253;p10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54" name="Google Shape;3254;p106"/>
            <p:cNvGrpSpPr/>
            <p:nvPr/>
          </p:nvGrpSpPr>
          <p:grpSpPr>
            <a:xfrm rot="2700000">
              <a:off x="1248181" y="196478"/>
              <a:ext cx="948679" cy="948679"/>
              <a:chOff x="0" y="0"/>
              <a:chExt cx="812800" cy="812800"/>
            </a:xfrm>
          </p:grpSpPr>
          <p:sp>
            <p:nvSpPr>
              <p:cNvPr id="3255" name="Google Shape;3255;p10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6" name="Google Shape;3256;p10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57" name="Google Shape;3257;p106"/>
            <p:cNvGrpSpPr/>
            <p:nvPr/>
          </p:nvGrpSpPr>
          <p:grpSpPr>
            <a:xfrm rot="2700000">
              <a:off x="2299885" y="196478"/>
              <a:ext cx="948679" cy="948679"/>
              <a:chOff x="0" y="0"/>
              <a:chExt cx="812800" cy="812800"/>
            </a:xfrm>
          </p:grpSpPr>
          <p:sp>
            <p:nvSpPr>
              <p:cNvPr id="3258" name="Google Shape;3258;p10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9" name="Google Shape;3259;p10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60" name="Google Shape;3260;p106"/>
            <p:cNvGrpSpPr/>
            <p:nvPr/>
          </p:nvGrpSpPr>
          <p:grpSpPr>
            <a:xfrm rot="2700000">
              <a:off x="3351588" y="196478"/>
              <a:ext cx="948679" cy="948679"/>
              <a:chOff x="0" y="0"/>
              <a:chExt cx="812800" cy="812800"/>
            </a:xfrm>
          </p:grpSpPr>
          <p:sp>
            <p:nvSpPr>
              <p:cNvPr id="3261" name="Google Shape;3261;p10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2" name="Google Shape;3262;p10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263" name="Google Shape;3263;p106"/>
          <p:cNvGrpSpPr/>
          <p:nvPr/>
        </p:nvGrpSpPr>
        <p:grpSpPr>
          <a:xfrm>
            <a:off x="822108" y="822960"/>
            <a:ext cx="2933028" cy="713220"/>
            <a:chOff x="0" y="0"/>
            <a:chExt cx="3910704" cy="950960"/>
          </a:xfrm>
        </p:grpSpPr>
        <p:sp>
          <p:nvSpPr>
            <p:cNvPr id="3264" name="Google Shape;3264;p10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5" name="Google Shape;3265;p10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269" name="Shape 3269"/>
        <p:cNvGrpSpPr/>
        <p:nvPr/>
      </p:nvGrpSpPr>
      <p:grpSpPr>
        <a:xfrm>
          <a:off x="0" y="0"/>
          <a:ext cx="0" cy="0"/>
          <a:chOff x="0" y="0"/>
          <a:chExt cx="0" cy="0"/>
        </a:xfrm>
      </p:grpSpPr>
      <p:grpSp>
        <p:nvGrpSpPr>
          <p:cNvPr id="3270" name="Google Shape;3270;p107"/>
          <p:cNvGrpSpPr/>
          <p:nvPr/>
        </p:nvGrpSpPr>
        <p:grpSpPr>
          <a:xfrm>
            <a:off x="513779" y="303372"/>
            <a:ext cx="6676549" cy="9680257"/>
            <a:chOff x="12700" y="0"/>
            <a:chExt cx="8902065" cy="12907009"/>
          </a:xfrm>
        </p:grpSpPr>
        <p:cxnSp>
          <p:nvCxnSpPr>
            <p:cNvPr id="3271" name="Google Shape;3271;p107"/>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72" name="Google Shape;3272;p107"/>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73" name="Google Shape;3273;p107"/>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274" name="Google Shape;3274;p107"/>
            <p:cNvGrpSpPr/>
            <p:nvPr/>
          </p:nvGrpSpPr>
          <p:grpSpPr>
            <a:xfrm>
              <a:off x="8423275" y="0"/>
              <a:ext cx="491490" cy="491490"/>
              <a:chOff x="0" y="0"/>
              <a:chExt cx="812800" cy="812800"/>
            </a:xfrm>
          </p:grpSpPr>
          <p:sp>
            <p:nvSpPr>
              <p:cNvPr id="3275" name="Google Shape;3275;p10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6" name="Google Shape;3276;p10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77" name="Google Shape;3277;p107"/>
            <p:cNvGrpSpPr/>
            <p:nvPr/>
          </p:nvGrpSpPr>
          <p:grpSpPr>
            <a:xfrm>
              <a:off x="8423275" y="12415519"/>
              <a:ext cx="491490" cy="491490"/>
              <a:chOff x="0" y="0"/>
              <a:chExt cx="812800" cy="812800"/>
            </a:xfrm>
          </p:grpSpPr>
          <p:sp>
            <p:nvSpPr>
              <p:cNvPr id="3278" name="Google Shape;3278;p10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10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280" name="Google Shape;3280;p107"/>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107"/>
          <p:cNvSpPr txBox="1"/>
          <p:nvPr/>
        </p:nvSpPr>
        <p:spPr>
          <a:xfrm>
            <a:off x="979913" y="2111349"/>
            <a:ext cx="17308087" cy="5730927"/>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Limitations</a:t>
            </a:r>
            <a:endParaRPr/>
          </a:p>
          <a:p>
            <a:pPr indent="-327514" lvl="1" marL="655027" marR="0" rtl="0" algn="l">
              <a:lnSpc>
                <a:spcPct val="206033"/>
              </a:lnSpc>
              <a:spcBef>
                <a:spcPts val="0"/>
              </a:spcBef>
              <a:spcAft>
                <a:spcPts val="0"/>
              </a:spcAft>
              <a:buClr>
                <a:srgbClr val="100F0D"/>
              </a:buClr>
              <a:buSzPts val="3033"/>
              <a:buFont typeface="Arial"/>
              <a:buChar char="•"/>
            </a:pPr>
            <a:r>
              <a:rPr b="0" i="0" lang="en-US" sz="3033" u="none" cap="none" strike="noStrike">
                <a:solidFill>
                  <a:srgbClr val="100F0D"/>
                </a:solidFill>
                <a:latin typeface="Arial"/>
                <a:ea typeface="Arial"/>
                <a:cs typeface="Arial"/>
                <a:sym typeface="Arial"/>
              </a:rPr>
              <a:t>   Prone to overfitting: Due to the “curse of dimensionality”, KNN is also more prone to overfitting. While feature selection and dimensionality reduction techniques are leveraged to prevent this from occurring, the value of k can also impact the model’s behavior. Lower values of k can overfit the data, whereas higher values of k tend to “smooth out” the prediction values since it is averaging the values over a greater area, or neighborhood. However, if the value of k is too high, then it can underfit the data.</a:t>
            </a:r>
            <a:endParaRPr/>
          </a:p>
        </p:txBody>
      </p:sp>
      <p:grpSp>
        <p:nvGrpSpPr>
          <p:cNvPr id="3282" name="Google Shape;3282;p107"/>
          <p:cNvGrpSpPr/>
          <p:nvPr/>
        </p:nvGrpSpPr>
        <p:grpSpPr>
          <a:xfrm>
            <a:off x="14574882" y="8977403"/>
            <a:ext cx="3372558" cy="1006227"/>
            <a:chOff x="0" y="0"/>
            <a:chExt cx="4496745" cy="1341635"/>
          </a:xfrm>
        </p:grpSpPr>
        <p:grpSp>
          <p:nvGrpSpPr>
            <p:cNvPr id="3283" name="Google Shape;3283;p107"/>
            <p:cNvGrpSpPr/>
            <p:nvPr/>
          </p:nvGrpSpPr>
          <p:grpSpPr>
            <a:xfrm rot="2700000">
              <a:off x="196478" y="196478"/>
              <a:ext cx="948679" cy="948679"/>
              <a:chOff x="0" y="0"/>
              <a:chExt cx="812800" cy="812800"/>
            </a:xfrm>
          </p:grpSpPr>
          <p:sp>
            <p:nvSpPr>
              <p:cNvPr id="3284" name="Google Shape;3284;p10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5" name="Google Shape;3285;p10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86" name="Google Shape;3286;p107"/>
            <p:cNvGrpSpPr/>
            <p:nvPr/>
          </p:nvGrpSpPr>
          <p:grpSpPr>
            <a:xfrm rot="2700000">
              <a:off x="1248181" y="196478"/>
              <a:ext cx="948679" cy="948679"/>
              <a:chOff x="0" y="0"/>
              <a:chExt cx="812800" cy="812800"/>
            </a:xfrm>
          </p:grpSpPr>
          <p:sp>
            <p:nvSpPr>
              <p:cNvPr id="3287" name="Google Shape;3287;p10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8" name="Google Shape;3288;p10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89" name="Google Shape;3289;p107"/>
            <p:cNvGrpSpPr/>
            <p:nvPr/>
          </p:nvGrpSpPr>
          <p:grpSpPr>
            <a:xfrm rot="2700000">
              <a:off x="2299885" y="196478"/>
              <a:ext cx="948679" cy="948679"/>
              <a:chOff x="0" y="0"/>
              <a:chExt cx="812800" cy="812800"/>
            </a:xfrm>
          </p:grpSpPr>
          <p:sp>
            <p:nvSpPr>
              <p:cNvPr id="3290" name="Google Shape;3290;p10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10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92" name="Google Shape;3292;p107"/>
            <p:cNvGrpSpPr/>
            <p:nvPr/>
          </p:nvGrpSpPr>
          <p:grpSpPr>
            <a:xfrm rot="2700000">
              <a:off x="3351588" y="196478"/>
              <a:ext cx="948679" cy="948679"/>
              <a:chOff x="0" y="0"/>
              <a:chExt cx="812800" cy="812800"/>
            </a:xfrm>
          </p:grpSpPr>
          <p:sp>
            <p:nvSpPr>
              <p:cNvPr id="3293" name="Google Shape;3293;p10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4" name="Google Shape;3294;p10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295" name="Google Shape;3295;p107"/>
          <p:cNvGrpSpPr/>
          <p:nvPr/>
        </p:nvGrpSpPr>
        <p:grpSpPr>
          <a:xfrm>
            <a:off x="822108" y="822960"/>
            <a:ext cx="2933028" cy="713220"/>
            <a:chOff x="0" y="0"/>
            <a:chExt cx="3910704" cy="950960"/>
          </a:xfrm>
        </p:grpSpPr>
        <p:sp>
          <p:nvSpPr>
            <p:cNvPr id="3296" name="Google Shape;3296;p10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7" name="Google Shape;3297;p10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441" name="Shape 441"/>
        <p:cNvGrpSpPr/>
        <p:nvPr/>
      </p:nvGrpSpPr>
      <p:grpSpPr>
        <a:xfrm>
          <a:off x="0" y="0"/>
          <a:ext cx="0" cy="0"/>
          <a:chOff x="0" y="0"/>
          <a:chExt cx="0" cy="0"/>
        </a:xfrm>
      </p:grpSpPr>
      <p:grpSp>
        <p:nvGrpSpPr>
          <p:cNvPr id="442" name="Google Shape;442;p11"/>
          <p:cNvGrpSpPr/>
          <p:nvPr/>
        </p:nvGrpSpPr>
        <p:grpSpPr>
          <a:xfrm>
            <a:off x="513779" y="303372"/>
            <a:ext cx="6676549" cy="9680257"/>
            <a:chOff x="12700" y="0"/>
            <a:chExt cx="8902065" cy="12907009"/>
          </a:xfrm>
        </p:grpSpPr>
        <p:cxnSp>
          <p:nvCxnSpPr>
            <p:cNvPr id="443" name="Google Shape;443;p11"/>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444" name="Google Shape;444;p11"/>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445" name="Google Shape;445;p11"/>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446" name="Google Shape;446;p11"/>
            <p:cNvGrpSpPr/>
            <p:nvPr/>
          </p:nvGrpSpPr>
          <p:grpSpPr>
            <a:xfrm>
              <a:off x="8423275" y="0"/>
              <a:ext cx="491490" cy="491490"/>
              <a:chOff x="0" y="0"/>
              <a:chExt cx="812800" cy="812800"/>
            </a:xfrm>
          </p:grpSpPr>
          <p:sp>
            <p:nvSpPr>
              <p:cNvPr id="447" name="Google Shape;447;p1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9" name="Google Shape;449;p11"/>
            <p:cNvGrpSpPr/>
            <p:nvPr/>
          </p:nvGrpSpPr>
          <p:grpSpPr>
            <a:xfrm>
              <a:off x="8423275" y="12415519"/>
              <a:ext cx="491490" cy="491490"/>
              <a:chOff x="0" y="0"/>
              <a:chExt cx="812800" cy="812800"/>
            </a:xfrm>
          </p:grpSpPr>
          <p:sp>
            <p:nvSpPr>
              <p:cNvPr id="450" name="Google Shape;450;p1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52" name="Google Shape;452;p11"/>
          <p:cNvGrpSpPr/>
          <p:nvPr/>
        </p:nvGrpSpPr>
        <p:grpSpPr>
          <a:xfrm>
            <a:off x="5424795" y="835769"/>
            <a:ext cx="5966566" cy="1776674"/>
            <a:chOff x="0" y="-458401"/>
            <a:chExt cx="7955421" cy="2368898"/>
          </a:xfrm>
        </p:grpSpPr>
        <p:grpSp>
          <p:nvGrpSpPr>
            <p:cNvPr id="453" name="Google Shape;453;p11"/>
            <p:cNvGrpSpPr/>
            <p:nvPr/>
          </p:nvGrpSpPr>
          <p:grpSpPr>
            <a:xfrm>
              <a:off x="0" y="-229670"/>
              <a:ext cx="7717647" cy="2140167"/>
              <a:chOff x="0" y="-47625"/>
              <a:chExt cx="801815" cy="222350"/>
            </a:xfrm>
          </p:grpSpPr>
          <p:sp>
            <p:nvSpPr>
              <p:cNvPr id="454" name="Google Shape;454;p11"/>
              <p:cNvSpPr/>
              <p:nvPr/>
            </p:nvSpPr>
            <p:spPr>
              <a:xfrm>
                <a:off x="0" y="0"/>
                <a:ext cx="801815" cy="174725"/>
              </a:xfrm>
              <a:custGeom>
                <a:rect b="b" l="l" r="r" t="t"/>
                <a:pathLst>
                  <a:path extrusionOk="0" h="174725" w="801815">
                    <a:moveTo>
                      <a:pt x="0" y="0"/>
                    </a:moveTo>
                    <a:lnTo>
                      <a:pt x="801815" y="0"/>
                    </a:lnTo>
                    <a:lnTo>
                      <a:pt x="801815" y="174725"/>
                    </a:lnTo>
                    <a:lnTo>
                      <a:pt x="0" y="17472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1"/>
              <p:cNvSpPr txBox="1"/>
              <p:nvPr/>
            </p:nvSpPr>
            <p:spPr>
              <a:xfrm>
                <a:off x="0" y="-47625"/>
                <a:ext cx="801815"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6" name="Google Shape;456;p11"/>
            <p:cNvGrpSpPr/>
            <p:nvPr/>
          </p:nvGrpSpPr>
          <p:grpSpPr>
            <a:xfrm>
              <a:off x="237774" y="-458401"/>
              <a:ext cx="7717647" cy="2140167"/>
              <a:chOff x="0" y="-47625"/>
              <a:chExt cx="801815" cy="222350"/>
            </a:xfrm>
          </p:grpSpPr>
          <p:sp>
            <p:nvSpPr>
              <p:cNvPr id="457" name="Google Shape;457;p11"/>
              <p:cNvSpPr/>
              <p:nvPr/>
            </p:nvSpPr>
            <p:spPr>
              <a:xfrm>
                <a:off x="0" y="0"/>
                <a:ext cx="801815" cy="174725"/>
              </a:xfrm>
              <a:custGeom>
                <a:rect b="b" l="l" r="r" t="t"/>
                <a:pathLst>
                  <a:path extrusionOk="0" h="174725" w="801815">
                    <a:moveTo>
                      <a:pt x="0" y="0"/>
                    </a:moveTo>
                    <a:lnTo>
                      <a:pt x="801815" y="0"/>
                    </a:lnTo>
                    <a:lnTo>
                      <a:pt x="801815" y="174725"/>
                    </a:lnTo>
                    <a:lnTo>
                      <a:pt x="0" y="174725"/>
                    </a:lnTo>
                    <a:close/>
                  </a:path>
                </a:pathLst>
              </a:custGeom>
              <a:solidFill>
                <a:srgbClr val="EEDCFF"/>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1"/>
              <p:cNvSpPr txBox="1"/>
              <p:nvPr/>
            </p:nvSpPr>
            <p:spPr>
              <a:xfrm>
                <a:off x="0" y="-47625"/>
                <a:ext cx="801815"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9" name="Google Shape;459;p11"/>
            <p:cNvSpPr txBox="1"/>
            <p:nvPr/>
          </p:nvSpPr>
          <p:spPr>
            <a:xfrm>
              <a:off x="458167" y="226947"/>
              <a:ext cx="7039087" cy="11049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US" sz="5499">
                  <a:solidFill>
                    <a:srgbClr val="100F0D"/>
                  </a:solidFill>
                  <a:latin typeface="Oswald"/>
                  <a:ea typeface="Oswald"/>
                  <a:cs typeface="Oswald"/>
                  <a:sym typeface="Oswald"/>
                </a:rPr>
                <a:t>Data preprocessing</a:t>
              </a:r>
              <a:endParaRPr/>
            </a:p>
          </p:txBody>
        </p:sp>
      </p:grpSp>
      <p:sp>
        <p:nvSpPr>
          <p:cNvPr id="460" name="Google Shape;460;p11"/>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1"/>
          <p:cNvSpPr/>
          <p:nvPr/>
        </p:nvSpPr>
        <p:spPr>
          <a:xfrm>
            <a:off x="15702960" y="39228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2" name="Google Shape;462;p11"/>
          <p:cNvGrpSpPr/>
          <p:nvPr/>
        </p:nvGrpSpPr>
        <p:grpSpPr>
          <a:xfrm>
            <a:off x="687596" y="2461573"/>
            <a:ext cx="5363854" cy="5363854"/>
            <a:chOff x="0" y="0"/>
            <a:chExt cx="812800" cy="812800"/>
          </a:xfrm>
        </p:grpSpPr>
        <p:sp>
          <p:nvSpPr>
            <p:cNvPr id="463" name="Google Shape;46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5" name="Google Shape;465;p11"/>
          <p:cNvSpPr/>
          <p:nvPr/>
        </p:nvSpPr>
        <p:spPr>
          <a:xfrm>
            <a:off x="830138" y="2461573"/>
            <a:ext cx="5221313" cy="522131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16664" r="-16663" t="0"/>
            </a:stretch>
          </a:blip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11"/>
          <p:cNvSpPr txBox="1"/>
          <p:nvPr/>
        </p:nvSpPr>
        <p:spPr>
          <a:xfrm>
            <a:off x="6355949" y="4454490"/>
            <a:ext cx="7810495" cy="3973010"/>
          </a:xfrm>
          <a:prstGeom prst="rect">
            <a:avLst/>
          </a:prstGeom>
          <a:noFill/>
          <a:ln>
            <a:noFill/>
          </a:ln>
        </p:spPr>
        <p:txBody>
          <a:bodyPr anchorCtr="0" anchor="t" bIns="0" lIns="0" spcFirstLastPara="1" rIns="0" wrap="square" tIns="0">
            <a:spAutoFit/>
          </a:bodyPr>
          <a:lstStyle/>
          <a:p>
            <a:pPr indent="-353377" lvl="1" marL="706755" marR="0" rtl="0" algn="l">
              <a:lnSpc>
                <a:spcPct val="163000"/>
              </a:lnSpc>
              <a:spcBef>
                <a:spcPts val="0"/>
              </a:spcBef>
              <a:spcAft>
                <a:spcPts val="0"/>
              </a:spcAft>
              <a:buClr>
                <a:srgbClr val="100F0D"/>
              </a:buClr>
              <a:buSzPts val="3273"/>
              <a:buFont typeface="Arial"/>
              <a:buChar char="•"/>
            </a:pPr>
            <a:r>
              <a:rPr b="0" i="0" lang="en-US" sz="3273" u="none" cap="none" strike="noStrike">
                <a:solidFill>
                  <a:srgbClr val="100F0D"/>
                </a:solidFill>
                <a:latin typeface="Arial"/>
                <a:ea typeface="Arial"/>
                <a:cs typeface="Arial"/>
                <a:sym typeface="Arial"/>
              </a:rPr>
              <a:t>DataTransformation</a:t>
            </a:r>
            <a:endParaRPr/>
          </a:p>
          <a:p>
            <a:pPr indent="0" lvl="0" marL="0" marR="0" rtl="0" algn="l">
              <a:lnSpc>
                <a:spcPct val="163000"/>
              </a:lnSpc>
              <a:spcBef>
                <a:spcPts val="0"/>
              </a:spcBef>
              <a:spcAft>
                <a:spcPts val="0"/>
              </a:spcAft>
              <a:buNone/>
            </a:pPr>
            <a:r>
              <a:t/>
            </a:r>
            <a:endParaRPr sz="3273">
              <a:solidFill>
                <a:srgbClr val="100F0D"/>
              </a:solidFill>
              <a:latin typeface="Arial"/>
              <a:ea typeface="Arial"/>
              <a:cs typeface="Arial"/>
              <a:sym typeface="Arial"/>
            </a:endParaRPr>
          </a:p>
          <a:p>
            <a:pPr indent="-353377" lvl="1" marL="706755" marR="0" rtl="0" algn="l">
              <a:lnSpc>
                <a:spcPct val="163000"/>
              </a:lnSpc>
              <a:spcBef>
                <a:spcPts val="0"/>
              </a:spcBef>
              <a:spcAft>
                <a:spcPts val="0"/>
              </a:spcAft>
              <a:buClr>
                <a:srgbClr val="100F0D"/>
              </a:buClr>
              <a:buSzPts val="3273"/>
              <a:buFont typeface="Arial"/>
              <a:buChar char="•"/>
            </a:pPr>
            <a:r>
              <a:rPr b="0" i="0" lang="en-US" sz="3273" u="none" cap="none" strike="noStrike">
                <a:solidFill>
                  <a:srgbClr val="100F0D"/>
                </a:solidFill>
                <a:latin typeface="Arial"/>
                <a:ea typeface="Arial"/>
                <a:cs typeface="Arial"/>
                <a:sym typeface="Arial"/>
              </a:rPr>
              <a:t>Data Collection</a:t>
            </a:r>
            <a:endParaRPr/>
          </a:p>
          <a:p>
            <a:pPr indent="0" lvl="0" marL="0" marR="0" rtl="0" algn="l">
              <a:lnSpc>
                <a:spcPct val="163000"/>
              </a:lnSpc>
              <a:spcBef>
                <a:spcPts val="0"/>
              </a:spcBef>
              <a:spcAft>
                <a:spcPts val="0"/>
              </a:spcAft>
              <a:buNone/>
            </a:pPr>
            <a:r>
              <a:t/>
            </a:r>
            <a:endParaRPr sz="3273">
              <a:solidFill>
                <a:srgbClr val="100F0D"/>
              </a:solidFill>
              <a:latin typeface="Arial"/>
              <a:ea typeface="Arial"/>
              <a:cs typeface="Arial"/>
              <a:sym typeface="Arial"/>
            </a:endParaRPr>
          </a:p>
          <a:p>
            <a:pPr indent="-353377" lvl="1" marL="706755" marR="0" rtl="0" algn="l">
              <a:lnSpc>
                <a:spcPct val="163000"/>
              </a:lnSpc>
              <a:spcBef>
                <a:spcPts val="0"/>
              </a:spcBef>
              <a:spcAft>
                <a:spcPts val="0"/>
              </a:spcAft>
              <a:buClr>
                <a:srgbClr val="100F0D"/>
              </a:buClr>
              <a:buSzPts val="3273"/>
              <a:buFont typeface="Arial"/>
              <a:buChar char="•"/>
            </a:pPr>
            <a:r>
              <a:rPr b="0" i="0" lang="en-US" sz="3273" u="none" cap="none" strike="noStrike">
                <a:solidFill>
                  <a:srgbClr val="100F0D"/>
                </a:solidFill>
                <a:latin typeface="Arial"/>
                <a:ea typeface="Arial"/>
                <a:cs typeface="Arial"/>
                <a:sym typeface="Arial"/>
              </a:rPr>
              <a:t>Data visualization and comments</a:t>
            </a:r>
            <a:endParaRPr/>
          </a:p>
          <a:p>
            <a:pPr indent="0" lvl="0" marL="0" marR="0" rtl="0" algn="l">
              <a:lnSpc>
                <a:spcPct val="163000"/>
              </a:lnSpc>
              <a:spcBef>
                <a:spcPts val="0"/>
              </a:spcBef>
              <a:spcAft>
                <a:spcPts val="0"/>
              </a:spcAft>
              <a:buNone/>
            </a:pPr>
            <a:r>
              <a:t/>
            </a:r>
            <a:endParaRPr sz="3273">
              <a:solidFill>
                <a:srgbClr val="100F0D"/>
              </a:solidFill>
              <a:latin typeface="Arial"/>
              <a:ea typeface="Arial"/>
              <a:cs typeface="Arial"/>
              <a:sym typeface="Arial"/>
            </a:endParaRPr>
          </a:p>
        </p:txBody>
      </p:sp>
      <p:grpSp>
        <p:nvGrpSpPr>
          <p:cNvPr id="467" name="Google Shape;467;p11"/>
          <p:cNvGrpSpPr/>
          <p:nvPr/>
        </p:nvGrpSpPr>
        <p:grpSpPr>
          <a:xfrm>
            <a:off x="14574882" y="8977403"/>
            <a:ext cx="3372558" cy="1006227"/>
            <a:chOff x="0" y="0"/>
            <a:chExt cx="4496745" cy="1341635"/>
          </a:xfrm>
        </p:grpSpPr>
        <p:grpSp>
          <p:nvGrpSpPr>
            <p:cNvPr id="468" name="Google Shape;468;p11"/>
            <p:cNvGrpSpPr/>
            <p:nvPr/>
          </p:nvGrpSpPr>
          <p:grpSpPr>
            <a:xfrm rot="2700000">
              <a:off x="196478" y="196478"/>
              <a:ext cx="948679" cy="948679"/>
              <a:chOff x="0" y="0"/>
              <a:chExt cx="812800" cy="812800"/>
            </a:xfrm>
          </p:grpSpPr>
          <p:sp>
            <p:nvSpPr>
              <p:cNvPr id="469" name="Google Shape;469;p1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1" name="Google Shape;471;p11"/>
            <p:cNvGrpSpPr/>
            <p:nvPr/>
          </p:nvGrpSpPr>
          <p:grpSpPr>
            <a:xfrm rot="2700000">
              <a:off x="1248181" y="196478"/>
              <a:ext cx="948679" cy="948679"/>
              <a:chOff x="0" y="0"/>
              <a:chExt cx="812800" cy="812800"/>
            </a:xfrm>
          </p:grpSpPr>
          <p:sp>
            <p:nvSpPr>
              <p:cNvPr id="472" name="Google Shape;472;p1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4" name="Google Shape;474;p11"/>
            <p:cNvGrpSpPr/>
            <p:nvPr/>
          </p:nvGrpSpPr>
          <p:grpSpPr>
            <a:xfrm rot="2700000">
              <a:off x="2299885" y="196478"/>
              <a:ext cx="948679" cy="948679"/>
              <a:chOff x="0" y="0"/>
              <a:chExt cx="812800" cy="812800"/>
            </a:xfrm>
          </p:grpSpPr>
          <p:sp>
            <p:nvSpPr>
              <p:cNvPr id="475" name="Google Shape;475;p1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1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77" name="Google Shape;477;p11"/>
            <p:cNvGrpSpPr/>
            <p:nvPr/>
          </p:nvGrpSpPr>
          <p:grpSpPr>
            <a:xfrm rot="2700000">
              <a:off x="3351588" y="196478"/>
              <a:ext cx="948679" cy="948679"/>
              <a:chOff x="0" y="0"/>
              <a:chExt cx="812800" cy="812800"/>
            </a:xfrm>
          </p:grpSpPr>
          <p:sp>
            <p:nvSpPr>
              <p:cNvPr id="478" name="Google Shape;478;p1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1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80" name="Google Shape;480;p11"/>
          <p:cNvGrpSpPr/>
          <p:nvPr/>
        </p:nvGrpSpPr>
        <p:grpSpPr>
          <a:xfrm>
            <a:off x="822108" y="822960"/>
            <a:ext cx="2933028" cy="713220"/>
            <a:chOff x="0" y="0"/>
            <a:chExt cx="3910704" cy="950960"/>
          </a:xfrm>
        </p:grpSpPr>
        <p:sp>
          <p:nvSpPr>
            <p:cNvPr id="481" name="Google Shape;481;p1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1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483" name="Google Shape;483;p11"/>
          <p:cNvSpPr txBox="1"/>
          <p:nvPr/>
        </p:nvSpPr>
        <p:spPr>
          <a:xfrm>
            <a:off x="7537457" y="2941655"/>
            <a:ext cx="3853904"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00000"/>
                </a:solidFill>
                <a:latin typeface="Arial"/>
                <a:ea typeface="Arial"/>
                <a:cs typeface="Arial"/>
                <a:sym typeface="Arial"/>
              </a:rPr>
              <a:t>Purpose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487" name="Shape 487"/>
        <p:cNvGrpSpPr/>
        <p:nvPr/>
      </p:nvGrpSpPr>
      <p:grpSpPr>
        <a:xfrm>
          <a:off x="0" y="0"/>
          <a:ext cx="0" cy="0"/>
          <a:chOff x="0" y="0"/>
          <a:chExt cx="0" cy="0"/>
        </a:xfrm>
      </p:grpSpPr>
      <p:grpSp>
        <p:nvGrpSpPr>
          <p:cNvPr id="488" name="Google Shape;488;p12"/>
          <p:cNvGrpSpPr/>
          <p:nvPr/>
        </p:nvGrpSpPr>
        <p:grpSpPr>
          <a:xfrm>
            <a:off x="513779" y="303372"/>
            <a:ext cx="6676549" cy="9680257"/>
            <a:chOff x="12700" y="0"/>
            <a:chExt cx="8902065" cy="12907009"/>
          </a:xfrm>
        </p:grpSpPr>
        <p:cxnSp>
          <p:nvCxnSpPr>
            <p:cNvPr id="489" name="Google Shape;489;p1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490" name="Google Shape;490;p1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491" name="Google Shape;491;p1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492" name="Google Shape;492;p12"/>
            <p:cNvGrpSpPr/>
            <p:nvPr/>
          </p:nvGrpSpPr>
          <p:grpSpPr>
            <a:xfrm>
              <a:off x="8423275" y="0"/>
              <a:ext cx="491490" cy="491490"/>
              <a:chOff x="0" y="0"/>
              <a:chExt cx="812800" cy="812800"/>
            </a:xfrm>
          </p:grpSpPr>
          <p:sp>
            <p:nvSpPr>
              <p:cNvPr id="493" name="Google Shape;493;p1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5" name="Google Shape;495;p12"/>
            <p:cNvGrpSpPr/>
            <p:nvPr/>
          </p:nvGrpSpPr>
          <p:grpSpPr>
            <a:xfrm>
              <a:off x="8423275" y="12415519"/>
              <a:ext cx="491490" cy="491490"/>
              <a:chOff x="0" y="0"/>
              <a:chExt cx="812800" cy="812800"/>
            </a:xfrm>
          </p:grpSpPr>
          <p:sp>
            <p:nvSpPr>
              <p:cNvPr id="496" name="Google Shape;496;p1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498" name="Google Shape;498;p12"/>
          <p:cNvSpPr/>
          <p:nvPr/>
        </p:nvSpPr>
        <p:spPr>
          <a:xfrm>
            <a:off x="815760" y="2783485"/>
            <a:ext cx="6753301" cy="1987895"/>
          </a:xfrm>
          <a:custGeom>
            <a:rect b="b" l="l" r="r" t="t"/>
            <a:pathLst>
              <a:path extrusionOk="0" h="1987895" w="6753301">
                <a:moveTo>
                  <a:pt x="0" y="0"/>
                </a:moveTo>
                <a:lnTo>
                  <a:pt x="6753300" y="0"/>
                </a:lnTo>
                <a:lnTo>
                  <a:pt x="6753300" y="1987894"/>
                </a:lnTo>
                <a:lnTo>
                  <a:pt x="0" y="198789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9" name="Google Shape;499;p12"/>
          <p:cNvGrpSpPr/>
          <p:nvPr/>
        </p:nvGrpSpPr>
        <p:grpSpPr>
          <a:xfrm rot="10800000">
            <a:off x="10985423" y="303372"/>
            <a:ext cx="6676549" cy="9680257"/>
            <a:chOff x="12700" y="0"/>
            <a:chExt cx="8902065" cy="12907009"/>
          </a:xfrm>
        </p:grpSpPr>
        <p:cxnSp>
          <p:nvCxnSpPr>
            <p:cNvPr id="500" name="Google Shape;500;p1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01" name="Google Shape;501;p1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02" name="Google Shape;502;p1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03" name="Google Shape;503;p12"/>
            <p:cNvGrpSpPr/>
            <p:nvPr/>
          </p:nvGrpSpPr>
          <p:grpSpPr>
            <a:xfrm>
              <a:off x="8423275" y="0"/>
              <a:ext cx="491490" cy="491490"/>
              <a:chOff x="0" y="0"/>
              <a:chExt cx="812800" cy="812800"/>
            </a:xfrm>
          </p:grpSpPr>
          <p:sp>
            <p:nvSpPr>
              <p:cNvPr id="504" name="Google Shape;504;p1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6" name="Google Shape;506;p12"/>
            <p:cNvGrpSpPr/>
            <p:nvPr/>
          </p:nvGrpSpPr>
          <p:grpSpPr>
            <a:xfrm>
              <a:off x="8423275" y="12415519"/>
              <a:ext cx="491490" cy="491490"/>
              <a:chOff x="0" y="0"/>
              <a:chExt cx="812800" cy="812800"/>
            </a:xfrm>
          </p:grpSpPr>
          <p:sp>
            <p:nvSpPr>
              <p:cNvPr id="507" name="Google Shape;507;p1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1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09" name="Google Shape;509;p12"/>
          <p:cNvSpPr/>
          <p:nvPr/>
        </p:nvSpPr>
        <p:spPr>
          <a:xfrm>
            <a:off x="815760" y="7076381"/>
            <a:ext cx="6734127" cy="2327591"/>
          </a:xfrm>
          <a:custGeom>
            <a:rect b="b" l="l" r="r" t="t"/>
            <a:pathLst>
              <a:path extrusionOk="0" h="2327591" w="6734127">
                <a:moveTo>
                  <a:pt x="0" y="0"/>
                </a:moveTo>
                <a:lnTo>
                  <a:pt x="6734127" y="0"/>
                </a:lnTo>
                <a:lnTo>
                  <a:pt x="6734127" y="2327591"/>
                </a:lnTo>
                <a:lnTo>
                  <a:pt x="0" y="232759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12"/>
          <p:cNvSpPr/>
          <p:nvPr/>
        </p:nvSpPr>
        <p:spPr>
          <a:xfrm>
            <a:off x="13183748" y="3268970"/>
            <a:ext cx="4075552" cy="5750095"/>
          </a:xfrm>
          <a:custGeom>
            <a:rect b="b" l="l" r="r" t="t"/>
            <a:pathLst>
              <a:path extrusionOk="0" h="5750095" w="4075552">
                <a:moveTo>
                  <a:pt x="0" y="0"/>
                </a:moveTo>
                <a:lnTo>
                  <a:pt x="4075552" y="0"/>
                </a:lnTo>
                <a:lnTo>
                  <a:pt x="4075552" y="5750095"/>
                </a:lnTo>
                <a:lnTo>
                  <a:pt x="0" y="5750095"/>
                </a:lnTo>
                <a:lnTo>
                  <a:pt x="0" y="0"/>
                </a:lnTo>
                <a:close/>
              </a:path>
            </a:pathLst>
          </a:custGeom>
          <a:blipFill rotWithShape="1">
            <a:blip r:embed="rId5">
              <a:alphaModFix/>
            </a:blip>
            <a:stretch>
              <a:fillRect b="0" l="0" r="-16555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2"/>
          <p:cNvSpPr/>
          <p:nvPr/>
        </p:nvSpPr>
        <p:spPr>
          <a:xfrm>
            <a:off x="9106157" y="3238695"/>
            <a:ext cx="3758531" cy="5780370"/>
          </a:xfrm>
          <a:custGeom>
            <a:rect b="b" l="l" r="r" t="t"/>
            <a:pathLst>
              <a:path extrusionOk="0" h="5780370" w="3758531">
                <a:moveTo>
                  <a:pt x="0" y="0"/>
                </a:moveTo>
                <a:lnTo>
                  <a:pt x="3758532" y="0"/>
                </a:lnTo>
                <a:lnTo>
                  <a:pt x="3758532" y="5780370"/>
                </a:lnTo>
                <a:lnTo>
                  <a:pt x="0" y="5780370"/>
                </a:lnTo>
                <a:lnTo>
                  <a:pt x="0" y="0"/>
                </a:lnTo>
                <a:close/>
              </a:path>
            </a:pathLst>
          </a:custGeom>
          <a:blipFill rotWithShape="1">
            <a:blip r:embed="rId6">
              <a:alphaModFix/>
            </a:blip>
            <a:stretch>
              <a:fillRect b="0" l="0" r="-21634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2"/>
          <p:cNvSpPr txBox="1"/>
          <p:nvPr/>
        </p:nvSpPr>
        <p:spPr>
          <a:xfrm>
            <a:off x="1028700" y="1589556"/>
            <a:ext cx="6161627" cy="957026"/>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0C5D21"/>
                </a:solidFill>
                <a:latin typeface="Arial"/>
                <a:ea typeface="Arial"/>
                <a:cs typeface="Arial"/>
                <a:sym typeface="Arial"/>
              </a:rPr>
              <a:t>Import Library</a:t>
            </a:r>
            <a:endParaRPr/>
          </a:p>
        </p:txBody>
      </p:sp>
      <p:sp>
        <p:nvSpPr>
          <p:cNvPr id="513" name="Google Shape;513;p12"/>
          <p:cNvSpPr txBox="1"/>
          <p:nvPr/>
        </p:nvSpPr>
        <p:spPr>
          <a:xfrm>
            <a:off x="815760" y="6119355"/>
            <a:ext cx="6753301" cy="957026"/>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0C5D21"/>
                </a:solidFill>
                <a:latin typeface="Arial"/>
                <a:ea typeface="Arial"/>
                <a:cs typeface="Arial"/>
                <a:sym typeface="Arial"/>
              </a:rPr>
              <a:t>Import Dataset</a:t>
            </a:r>
            <a:endParaRPr/>
          </a:p>
        </p:txBody>
      </p:sp>
      <p:sp>
        <p:nvSpPr>
          <p:cNvPr id="514" name="Google Shape;514;p12"/>
          <p:cNvSpPr txBox="1"/>
          <p:nvPr/>
        </p:nvSpPr>
        <p:spPr>
          <a:xfrm>
            <a:off x="8411325" y="2059842"/>
            <a:ext cx="9260172" cy="723643"/>
          </a:xfrm>
          <a:prstGeom prst="rect">
            <a:avLst/>
          </a:prstGeom>
          <a:noFill/>
          <a:ln>
            <a:noFill/>
          </a:ln>
        </p:spPr>
        <p:txBody>
          <a:bodyPr anchorCtr="0" anchor="t" bIns="0" lIns="0" spcFirstLastPara="1" rIns="0" wrap="square" tIns="0">
            <a:spAutoFit/>
          </a:bodyPr>
          <a:lstStyle/>
          <a:p>
            <a:pPr indent="0" lvl="0" marL="0" marR="0" rtl="0" algn="ctr">
              <a:lnSpc>
                <a:spcPct val="120016"/>
              </a:lnSpc>
              <a:spcBef>
                <a:spcPts val="0"/>
              </a:spcBef>
              <a:spcAft>
                <a:spcPts val="0"/>
              </a:spcAft>
              <a:buNone/>
            </a:pPr>
            <a:r>
              <a:rPr lang="en-US" sz="4756" u="none" strike="noStrike">
                <a:solidFill>
                  <a:srgbClr val="0C5D21"/>
                </a:solidFill>
                <a:latin typeface="Arial"/>
                <a:ea typeface="Arial"/>
                <a:cs typeface="Arial"/>
                <a:sym typeface="Arial"/>
              </a:rPr>
              <a:t>Check data type, information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518" name="Shape 518"/>
        <p:cNvGrpSpPr/>
        <p:nvPr/>
      </p:nvGrpSpPr>
      <p:grpSpPr>
        <a:xfrm>
          <a:off x="0" y="0"/>
          <a:ext cx="0" cy="0"/>
          <a:chOff x="0" y="0"/>
          <a:chExt cx="0" cy="0"/>
        </a:xfrm>
      </p:grpSpPr>
      <p:grpSp>
        <p:nvGrpSpPr>
          <p:cNvPr id="519" name="Google Shape;519;p13"/>
          <p:cNvGrpSpPr/>
          <p:nvPr/>
        </p:nvGrpSpPr>
        <p:grpSpPr>
          <a:xfrm>
            <a:off x="513779" y="303372"/>
            <a:ext cx="6676549" cy="9680257"/>
            <a:chOff x="12700" y="0"/>
            <a:chExt cx="8902065" cy="12907009"/>
          </a:xfrm>
        </p:grpSpPr>
        <p:cxnSp>
          <p:nvCxnSpPr>
            <p:cNvPr id="520" name="Google Shape;520;p13"/>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21" name="Google Shape;521;p13"/>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22" name="Google Shape;522;p13"/>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23" name="Google Shape;523;p13"/>
            <p:cNvGrpSpPr/>
            <p:nvPr/>
          </p:nvGrpSpPr>
          <p:grpSpPr>
            <a:xfrm>
              <a:off x="8423275" y="0"/>
              <a:ext cx="491490" cy="491490"/>
              <a:chOff x="0" y="0"/>
              <a:chExt cx="812800" cy="812800"/>
            </a:xfrm>
          </p:grpSpPr>
          <p:sp>
            <p:nvSpPr>
              <p:cNvPr id="524" name="Google Shape;524;p1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1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6" name="Google Shape;526;p13"/>
            <p:cNvGrpSpPr/>
            <p:nvPr/>
          </p:nvGrpSpPr>
          <p:grpSpPr>
            <a:xfrm>
              <a:off x="8423275" y="12415519"/>
              <a:ext cx="491490" cy="491490"/>
              <a:chOff x="0" y="0"/>
              <a:chExt cx="812800" cy="812800"/>
            </a:xfrm>
          </p:grpSpPr>
          <p:sp>
            <p:nvSpPr>
              <p:cNvPr id="527" name="Google Shape;527;p1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29" name="Google Shape;529;p13"/>
          <p:cNvGrpSpPr/>
          <p:nvPr/>
        </p:nvGrpSpPr>
        <p:grpSpPr>
          <a:xfrm rot="10800000">
            <a:off x="10985423" y="303372"/>
            <a:ext cx="6676549" cy="9680257"/>
            <a:chOff x="12700" y="0"/>
            <a:chExt cx="8902065" cy="12907009"/>
          </a:xfrm>
        </p:grpSpPr>
        <p:cxnSp>
          <p:nvCxnSpPr>
            <p:cNvPr id="530" name="Google Shape;530;p13"/>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31" name="Google Shape;531;p13"/>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32" name="Google Shape;532;p13"/>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33" name="Google Shape;533;p13"/>
            <p:cNvGrpSpPr/>
            <p:nvPr/>
          </p:nvGrpSpPr>
          <p:grpSpPr>
            <a:xfrm>
              <a:off x="8423275" y="0"/>
              <a:ext cx="491490" cy="491490"/>
              <a:chOff x="0" y="0"/>
              <a:chExt cx="812800" cy="812800"/>
            </a:xfrm>
          </p:grpSpPr>
          <p:sp>
            <p:nvSpPr>
              <p:cNvPr id="534" name="Google Shape;534;p1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6" name="Google Shape;536;p13"/>
            <p:cNvGrpSpPr/>
            <p:nvPr/>
          </p:nvGrpSpPr>
          <p:grpSpPr>
            <a:xfrm>
              <a:off x="8423275" y="12415519"/>
              <a:ext cx="491490" cy="491490"/>
              <a:chOff x="0" y="0"/>
              <a:chExt cx="812800" cy="812800"/>
            </a:xfrm>
          </p:grpSpPr>
          <p:sp>
            <p:nvSpPr>
              <p:cNvPr id="537" name="Google Shape;537;p1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1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39" name="Google Shape;539;p13"/>
          <p:cNvSpPr txBox="1"/>
          <p:nvPr/>
        </p:nvSpPr>
        <p:spPr>
          <a:xfrm>
            <a:off x="1028700" y="1229769"/>
            <a:ext cx="8725484" cy="962025"/>
          </a:xfrm>
          <a:prstGeom prst="rect">
            <a:avLst/>
          </a:prstGeom>
          <a:noFill/>
          <a:ln>
            <a:noFill/>
          </a:ln>
        </p:spPr>
        <p:txBody>
          <a:bodyPr anchorCtr="0" anchor="t" bIns="0" lIns="0" spcFirstLastPara="1" rIns="0" wrap="square" tIns="0">
            <a:spAutoFit/>
          </a:bodyPr>
          <a:lstStyle/>
          <a:p>
            <a:pPr indent="0" lvl="0" marL="0" marR="0" rtl="0" algn="ctr">
              <a:lnSpc>
                <a:spcPct val="120012"/>
              </a:lnSpc>
              <a:spcBef>
                <a:spcPts val="0"/>
              </a:spcBef>
              <a:spcAft>
                <a:spcPts val="0"/>
              </a:spcAft>
              <a:buNone/>
            </a:pPr>
            <a:r>
              <a:rPr lang="en-US" sz="6356" u="none" strike="noStrike">
                <a:solidFill>
                  <a:srgbClr val="0C5D21"/>
                </a:solidFill>
                <a:latin typeface="Arial"/>
                <a:ea typeface="Arial"/>
                <a:cs typeface="Arial"/>
                <a:sym typeface="Arial"/>
              </a:rPr>
              <a:t>Overview of the data</a:t>
            </a:r>
            <a:endParaRPr/>
          </a:p>
        </p:txBody>
      </p:sp>
      <p:sp>
        <p:nvSpPr>
          <p:cNvPr id="540" name="Google Shape;540;p13"/>
          <p:cNvSpPr txBox="1"/>
          <p:nvPr/>
        </p:nvSpPr>
        <p:spPr>
          <a:xfrm>
            <a:off x="1028700" y="2619076"/>
            <a:ext cx="16225689" cy="6671844"/>
          </a:xfrm>
          <a:prstGeom prst="rect">
            <a:avLst/>
          </a:prstGeom>
          <a:noFill/>
          <a:ln>
            <a:noFill/>
          </a:ln>
        </p:spPr>
        <p:txBody>
          <a:bodyPr anchorCtr="0" anchor="t" bIns="0" lIns="0" spcFirstLastPara="1" rIns="0" wrap="square" tIns="0">
            <a:spAutoFit/>
          </a:bodyPr>
          <a:lstStyle/>
          <a:p>
            <a:pPr indent="0" lvl="0" marL="0" marR="0" rtl="0" algn="l">
              <a:lnSpc>
                <a:spcPct val="151036"/>
              </a:lnSpc>
              <a:spcBef>
                <a:spcPts val="0"/>
              </a:spcBef>
              <a:spcAft>
                <a:spcPts val="0"/>
              </a:spcAft>
              <a:buNone/>
            </a:pPr>
            <a:r>
              <a:rPr lang="en-US" sz="3184">
                <a:solidFill>
                  <a:srgbClr val="BF4C41"/>
                </a:solidFill>
                <a:latin typeface="Arial"/>
                <a:ea typeface="Arial"/>
                <a:cs typeface="Arial"/>
                <a:sym typeface="Arial"/>
              </a:rPr>
              <a:t> Data is a combination of string and integer values.</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FactID: Serial number of the attack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dYear: Year of the attack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dMonth: Month of the attack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dDay: Day of the attack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dDate: The actual date of the attack in the dataset which is shown day, month and year.</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CountryID: Serial number of the country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CountryName: Name of the country where the attack occurred.</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RegionID: Serial number of the region in the dataset.</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RegionName: Name of the region where the attack occurred. </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City: Name of the city where the attack occurred</a:t>
            </a:r>
            <a:endParaRPr/>
          </a:p>
          <a:p>
            <a:pPr indent="-311417" lvl="1" marL="622833" marR="0" rtl="0" algn="l">
              <a:lnSpc>
                <a:spcPct val="151040"/>
              </a:lnSpc>
              <a:spcBef>
                <a:spcPts val="0"/>
              </a:spcBef>
              <a:spcAft>
                <a:spcPts val="0"/>
              </a:spcAft>
              <a:buClr>
                <a:srgbClr val="000000"/>
              </a:buClr>
              <a:buSzPts val="2884"/>
              <a:buFont typeface="Arial"/>
              <a:buChar char="•"/>
            </a:pPr>
            <a:r>
              <a:rPr b="0" i="0" lang="en-US" sz="2884" u="none" cap="none" strike="noStrike">
                <a:solidFill>
                  <a:srgbClr val="000000"/>
                </a:solidFill>
                <a:latin typeface="Arial"/>
                <a:ea typeface="Arial"/>
                <a:cs typeface="Arial"/>
                <a:sym typeface="Arial"/>
              </a:rPr>
              <a:t> Latitude: This value describes the latitude of the attack location.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544" name="Shape 544"/>
        <p:cNvGrpSpPr/>
        <p:nvPr/>
      </p:nvGrpSpPr>
      <p:grpSpPr>
        <a:xfrm>
          <a:off x="0" y="0"/>
          <a:ext cx="0" cy="0"/>
          <a:chOff x="0" y="0"/>
          <a:chExt cx="0" cy="0"/>
        </a:xfrm>
      </p:grpSpPr>
      <p:grpSp>
        <p:nvGrpSpPr>
          <p:cNvPr id="545" name="Google Shape;545;p14"/>
          <p:cNvGrpSpPr/>
          <p:nvPr/>
        </p:nvGrpSpPr>
        <p:grpSpPr>
          <a:xfrm>
            <a:off x="513779" y="303372"/>
            <a:ext cx="6676549" cy="9680257"/>
            <a:chOff x="12700" y="0"/>
            <a:chExt cx="8902065" cy="12907009"/>
          </a:xfrm>
        </p:grpSpPr>
        <p:cxnSp>
          <p:nvCxnSpPr>
            <p:cNvPr id="546" name="Google Shape;546;p14"/>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47" name="Google Shape;547;p14"/>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48" name="Google Shape;548;p14"/>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49" name="Google Shape;549;p14"/>
            <p:cNvGrpSpPr/>
            <p:nvPr/>
          </p:nvGrpSpPr>
          <p:grpSpPr>
            <a:xfrm>
              <a:off x="8423275" y="0"/>
              <a:ext cx="491490" cy="491490"/>
              <a:chOff x="0" y="0"/>
              <a:chExt cx="812800" cy="812800"/>
            </a:xfrm>
          </p:grpSpPr>
          <p:sp>
            <p:nvSpPr>
              <p:cNvPr id="550" name="Google Shape;550;p1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1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2" name="Google Shape;552;p14"/>
            <p:cNvGrpSpPr/>
            <p:nvPr/>
          </p:nvGrpSpPr>
          <p:grpSpPr>
            <a:xfrm>
              <a:off x="8423275" y="12415519"/>
              <a:ext cx="491490" cy="491490"/>
              <a:chOff x="0" y="0"/>
              <a:chExt cx="812800" cy="812800"/>
            </a:xfrm>
          </p:grpSpPr>
          <p:sp>
            <p:nvSpPr>
              <p:cNvPr id="553" name="Google Shape;553;p1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1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55" name="Google Shape;555;p14"/>
          <p:cNvGrpSpPr/>
          <p:nvPr/>
        </p:nvGrpSpPr>
        <p:grpSpPr>
          <a:xfrm rot="10800000">
            <a:off x="10985423" y="303372"/>
            <a:ext cx="6676549" cy="9680257"/>
            <a:chOff x="12700" y="0"/>
            <a:chExt cx="8902065" cy="12907009"/>
          </a:xfrm>
        </p:grpSpPr>
        <p:cxnSp>
          <p:nvCxnSpPr>
            <p:cNvPr id="556" name="Google Shape;556;p14"/>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57" name="Google Shape;557;p14"/>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58" name="Google Shape;558;p14"/>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59" name="Google Shape;559;p14"/>
            <p:cNvGrpSpPr/>
            <p:nvPr/>
          </p:nvGrpSpPr>
          <p:grpSpPr>
            <a:xfrm>
              <a:off x="8423275" y="0"/>
              <a:ext cx="491490" cy="491490"/>
              <a:chOff x="0" y="0"/>
              <a:chExt cx="812800" cy="812800"/>
            </a:xfrm>
          </p:grpSpPr>
          <p:sp>
            <p:nvSpPr>
              <p:cNvPr id="560" name="Google Shape;560;p1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1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2" name="Google Shape;562;p14"/>
            <p:cNvGrpSpPr/>
            <p:nvPr/>
          </p:nvGrpSpPr>
          <p:grpSpPr>
            <a:xfrm>
              <a:off x="8423275" y="12415519"/>
              <a:ext cx="491490" cy="491490"/>
              <a:chOff x="0" y="0"/>
              <a:chExt cx="812800" cy="812800"/>
            </a:xfrm>
          </p:grpSpPr>
          <p:sp>
            <p:nvSpPr>
              <p:cNvPr id="563" name="Google Shape;563;p1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1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65" name="Google Shape;565;p14"/>
          <p:cNvSpPr txBox="1"/>
          <p:nvPr/>
        </p:nvSpPr>
        <p:spPr>
          <a:xfrm>
            <a:off x="1103188" y="782308"/>
            <a:ext cx="16081623" cy="7962733"/>
          </a:xfrm>
          <a:prstGeom prst="rect">
            <a:avLst/>
          </a:prstGeom>
          <a:noFill/>
          <a:ln>
            <a:noFill/>
          </a:ln>
        </p:spPr>
        <p:txBody>
          <a:bodyPr anchorCtr="0" anchor="t" bIns="0" lIns="0" spcFirstLastPara="1" rIns="0" wrap="square" tIns="0">
            <a:spAutoFit/>
          </a:bodyPr>
          <a:lstStyle/>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AttackTypeID: Serial number of the attack type in the dataset.</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AttackType: Name of the attack type where the attack occurred.</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TargetTypeID: Serial number of the target type in the dataset.</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TargetType: Name of the target type where the attack occurred.</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WeaponTypeID: Serial number of the weapon in the dataset.</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WeaponType: Name of the weapon used in the attack.</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Kills: The actual number of fatalities in the attack.</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Wounds: The actual number of injuries in the attack.</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Success: The actual successful rate of the attack. This is our target variable.</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Suicide: Whether the attack was a suicide attack.</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PropertyDamage: The actual property damage in the attack.</a:t>
            </a:r>
            <a:endParaRPr/>
          </a:p>
          <a:p>
            <a:pPr indent="-349932" lvl="1" marL="699866" marR="0" rtl="0" algn="l">
              <a:lnSpc>
                <a:spcPct val="164023"/>
              </a:lnSpc>
              <a:spcBef>
                <a:spcPts val="0"/>
              </a:spcBef>
              <a:spcAft>
                <a:spcPts val="0"/>
              </a:spcAft>
              <a:buClr>
                <a:srgbClr val="000000"/>
              </a:buClr>
              <a:buSzPts val="3241"/>
              <a:buFont typeface="Arial"/>
              <a:buChar char="•"/>
            </a:pPr>
            <a:r>
              <a:rPr b="0" i="0" lang="en-US" sz="3241" u="none" cap="none" strike="noStrike">
                <a:solidFill>
                  <a:srgbClr val="000000"/>
                </a:solidFill>
                <a:latin typeface="Arial"/>
                <a:ea typeface="Arial"/>
                <a:cs typeface="Arial"/>
                <a:sym typeface="Arial"/>
              </a:rPr>
              <a:t> GName: Name of the terrorist group responsible for the attack.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569" name="Shape 569"/>
        <p:cNvGrpSpPr/>
        <p:nvPr/>
      </p:nvGrpSpPr>
      <p:grpSpPr>
        <a:xfrm>
          <a:off x="0" y="0"/>
          <a:ext cx="0" cy="0"/>
          <a:chOff x="0" y="0"/>
          <a:chExt cx="0" cy="0"/>
        </a:xfrm>
      </p:grpSpPr>
      <p:grpSp>
        <p:nvGrpSpPr>
          <p:cNvPr id="570" name="Google Shape;570;p15"/>
          <p:cNvGrpSpPr/>
          <p:nvPr/>
        </p:nvGrpSpPr>
        <p:grpSpPr>
          <a:xfrm>
            <a:off x="513779" y="303372"/>
            <a:ext cx="6676549" cy="9680257"/>
            <a:chOff x="12700" y="0"/>
            <a:chExt cx="8902065" cy="12907009"/>
          </a:xfrm>
        </p:grpSpPr>
        <p:cxnSp>
          <p:nvCxnSpPr>
            <p:cNvPr id="571" name="Google Shape;571;p15"/>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72" name="Google Shape;572;p15"/>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73" name="Google Shape;573;p15"/>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74" name="Google Shape;574;p15"/>
            <p:cNvGrpSpPr/>
            <p:nvPr/>
          </p:nvGrpSpPr>
          <p:grpSpPr>
            <a:xfrm>
              <a:off x="8423275" y="0"/>
              <a:ext cx="491490" cy="491490"/>
              <a:chOff x="0" y="0"/>
              <a:chExt cx="812800" cy="812800"/>
            </a:xfrm>
          </p:grpSpPr>
          <p:sp>
            <p:nvSpPr>
              <p:cNvPr id="575" name="Google Shape;575;p1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7" name="Google Shape;577;p15"/>
            <p:cNvGrpSpPr/>
            <p:nvPr/>
          </p:nvGrpSpPr>
          <p:grpSpPr>
            <a:xfrm>
              <a:off x="8423275" y="12415519"/>
              <a:ext cx="491490" cy="491490"/>
              <a:chOff x="0" y="0"/>
              <a:chExt cx="812800" cy="812800"/>
            </a:xfrm>
          </p:grpSpPr>
          <p:sp>
            <p:nvSpPr>
              <p:cNvPr id="578" name="Google Shape;578;p1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1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80" name="Google Shape;580;p15"/>
          <p:cNvGrpSpPr/>
          <p:nvPr/>
        </p:nvGrpSpPr>
        <p:grpSpPr>
          <a:xfrm rot="10800000">
            <a:off x="10985423" y="303372"/>
            <a:ext cx="6676549" cy="9680257"/>
            <a:chOff x="12700" y="0"/>
            <a:chExt cx="8902065" cy="12907009"/>
          </a:xfrm>
        </p:grpSpPr>
        <p:cxnSp>
          <p:nvCxnSpPr>
            <p:cNvPr id="581" name="Google Shape;581;p15"/>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82" name="Google Shape;582;p15"/>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83" name="Google Shape;583;p15"/>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584" name="Google Shape;584;p15"/>
            <p:cNvGrpSpPr/>
            <p:nvPr/>
          </p:nvGrpSpPr>
          <p:grpSpPr>
            <a:xfrm>
              <a:off x="8423275" y="0"/>
              <a:ext cx="491490" cy="491490"/>
              <a:chOff x="0" y="0"/>
              <a:chExt cx="812800" cy="812800"/>
            </a:xfrm>
          </p:grpSpPr>
          <p:sp>
            <p:nvSpPr>
              <p:cNvPr id="585" name="Google Shape;585;p1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1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87" name="Google Shape;587;p15"/>
            <p:cNvGrpSpPr/>
            <p:nvPr/>
          </p:nvGrpSpPr>
          <p:grpSpPr>
            <a:xfrm>
              <a:off x="8423275" y="12415519"/>
              <a:ext cx="491490" cy="491490"/>
              <a:chOff x="0" y="0"/>
              <a:chExt cx="812800" cy="812800"/>
            </a:xfrm>
          </p:grpSpPr>
          <p:sp>
            <p:nvSpPr>
              <p:cNvPr id="588" name="Google Shape;588;p1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1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590" name="Google Shape;590;p15"/>
          <p:cNvSpPr/>
          <p:nvPr/>
        </p:nvSpPr>
        <p:spPr>
          <a:xfrm>
            <a:off x="3370101" y="2425620"/>
            <a:ext cx="11547798" cy="6956505"/>
          </a:xfrm>
          <a:custGeom>
            <a:rect b="b" l="l" r="r" t="t"/>
            <a:pathLst>
              <a:path extrusionOk="0" h="6956505" w="11547798">
                <a:moveTo>
                  <a:pt x="0" y="0"/>
                </a:moveTo>
                <a:lnTo>
                  <a:pt x="11547798" y="0"/>
                </a:lnTo>
                <a:lnTo>
                  <a:pt x="11547798" y="6956505"/>
                </a:lnTo>
                <a:lnTo>
                  <a:pt x="0" y="695650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15"/>
          <p:cNvSpPr txBox="1"/>
          <p:nvPr/>
        </p:nvSpPr>
        <p:spPr>
          <a:xfrm>
            <a:off x="1028700" y="960576"/>
            <a:ext cx="15926438" cy="1057275"/>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lang="en-US" sz="6956" u="none" strike="noStrike">
                <a:solidFill>
                  <a:srgbClr val="0C5D21"/>
                </a:solidFill>
                <a:latin typeface="Arial"/>
                <a:ea typeface="Arial"/>
                <a:cs typeface="Arial"/>
                <a:sym typeface="Arial"/>
              </a:rPr>
              <a:t>Description of dataset information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595" name="Shape 595"/>
        <p:cNvGrpSpPr/>
        <p:nvPr/>
      </p:nvGrpSpPr>
      <p:grpSpPr>
        <a:xfrm>
          <a:off x="0" y="0"/>
          <a:ext cx="0" cy="0"/>
          <a:chOff x="0" y="0"/>
          <a:chExt cx="0" cy="0"/>
        </a:xfrm>
      </p:grpSpPr>
      <p:grpSp>
        <p:nvGrpSpPr>
          <p:cNvPr id="596" name="Google Shape;596;p16"/>
          <p:cNvGrpSpPr/>
          <p:nvPr/>
        </p:nvGrpSpPr>
        <p:grpSpPr>
          <a:xfrm>
            <a:off x="513779" y="303372"/>
            <a:ext cx="6676549" cy="9680257"/>
            <a:chOff x="12700" y="0"/>
            <a:chExt cx="8902065" cy="12907009"/>
          </a:xfrm>
        </p:grpSpPr>
        <p:cxnSp>
          <p:nvCxnSpPr>
            <p:cNvPr id="597" name="Google Shape;597;p16"/>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598" name="Google Shape;598;p16"/>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599" name="Google Shape;599;p16"/>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00" name="Google Shape;600;p16"/>
            <p:cNvGrpSpPr/>
            <p:nvPr/>
          </p:nvGrpSpPr>
          <p:grpSpPr>
            <a:xfrm>
              <a:off x="8423275" y="0"/>
              <a:ext cx="491490" cy="491490"/>
              <a:chOff x="0" y="0"/>
              <a:chExt cx="812800" cy="812800"/>
            </a:xfrm>
          </p:grpSpPr>
          <p:sp>
            <p:nvSpPr>
              <p:cNvPr id="601" name="Google Shape;601;p1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1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3" name="Google Shape;603;p16"/>
            <p:cNvGrpSpPr/>
            <p:nvPr/>
          </p:nvGrpSpPr>
          <p:grpSpPr>
            <a:xfrm>
              <a:off x="8423275" y="12415519"/>
              <a:ext cx="491490" cy="491490"/>
              <a:chOff x="0" y="0"/>
              <a:chExt cx="812800" cy="812800"/>
            </a:xfrm>
          </p:grpSpPr>
          <p:sp>
            <p:nvSpPr>
              <p:cNvPr id="604" name="Google Shape;604;p1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1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06" name="Google Shape;606;p16"/>
          <p:cNvGrpSpPr/>
          <p:nvPr/>
        </p:nvGrpSpPr>
        <p:grpSpPr>
          <a:xfrm rot="10800000">
            <a:off x="10985423" y="303372"/>
            <a:ext cx="6676549" cy="9680257"/>
            <a:chOff x="12700" y="0"/>
            <a:chExt cx="8902065" cy="12907009"/>
          </a:xfrm>
        </p:grpSpPr>
        <p:cxnSp>
          <p:nvCxnSpPr>
            <p:cNvPr id="607" name="Google Shape;607;p16"/>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08" name="Google Shape;608;p16"/>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09" name="Google Shape;609;p16"/>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10" name="Google Shape;610;p16"/>
            <p:cNvGrpSpPr/>
            <p:nvPr/>
          </p:nvGrpSpPr>
          <p:grpSpPr>
            <a:xfrm>
              <a:off x="8423275" y="0"/>
              <a:ext cx="491490" cy="491490"/>
              <a:chOff x="0" y="0"/>
              <a:chExt cx="812800" cy="812800"/>
            </a:xfrm>
          </p:grpSpPr>
          <p:sp>
            <p:nvSpPr>
              <p:cNvPr id="611" name="Google Shape;611;p1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1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13" name="Google Shape;613;p16"/>
            <p:cNvGrpSpPr/>
            <p:nvPr/>
          </p:nvGrpSpPr>
          <p:grpSpPr>
            <a:xfrm>
              <a:off x="8423275" y="12415519"/>
              <a:ext cx="491490" cy="491490"/>
              <a:chOff x="0" y="0"/>
              <a:chExt cx="812800" cy="812800"/>
            </a:xfrm>
          </p:grpSpPr>
          <p:sp>
            <p:nvSpPr>
              <p:cNvPr id="614" name="Google Shape;614;p1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1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616" name="Google Shape;616;p16"/>
          <p:cNvSpPr/>
          <p:nvPr/>
        </p:nvSpPr>
        <p:spPr>
          <a:xfrm>
            <a:off x="1221467" y="2984571"/>
            <a:ext cx="15845065" cy="3410666"/>
          </a:xfrm>
          <a:custGeom>
            <a:rect b="b" l="l" r="r" t="t"/>
            <a:pathLst>
              <a:path extrusionOk="0" h="3410666" w="15845065">
                <a:moveTo>
                  <a:pt x="0" y="0"/>
                </a:moveTo>
                <a:lnTo>
                  <a:pt x="15845066" y="0"/>
                </a:lnTo>
                <a:lnTo>
                  <a:pt x="15845066" y="3410666"/>
                </a:lnTo>
                <a:lnTo>
                  <a:pt x="0" y="34106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16"/>
          <p:cNvSpPr txBox="1"/>
          <p:nvPr/>
        </p:nvSpPr>
        <p:spPr>
          <a:xfrm>
            <a:off x="1028700" y="955814"/>
            <a:ext cx="15926438" cy="106680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lang="en-US" sz="7056" u="none" strike="noStrike">
                <a:solidFill>
                  <a:srgbClr val="0C5D21"/>
                </a:solidFill>
                <a:latin typeface="Arial"/>
                <a:ea typeface="Arial"/>
                <a:cs typeface="Arial"/>
                <a:sym typeface="Arial"/>
              </a:rPr>
              <a:t>Description of dataset information</a:t>
            </a:r>
            <a:endParaRPr/>
          </a:p>
        </p:txBody>
      </p:sp>
      <p:sp>
        <p:nvSpPr>
          <p:cNvPr id="618" name="Google Shape;618;p16"/>
          <p:cNvSpPr txBox="1"/>
          <p:nvPr/>
        </p:nvSpPr>
        <p:spPr>
          <a:xfrm>
            <a:off x="1649130" y="6721358"/>
            <a:ext cx="14989741" cy="1302006"/>
          </a:xfrm>
          <a:prstGeom prst="rect">
            <a:avLst/>
          </a:prstGeom>
          <a:noFill/>
          <a:ln>
            <a:noFill/>
          </a:ln>
        </p:spPr>
        <p:txBody>
          <a:bodyPr anchorCtr="0" anchor="t" bIns="0" lIns="0" spcFirstLastPara="1" rIns="0" wrap="square" tIns="0">
            <a:spAutoFit/>
          </a:bodyPr>
          <a:lstStyle/>
          <a:p>
            <a:pPr indent="0" lvl="0" marL="0" marR="0" rtl="0" algn="l">
              <a:lnSpc>
                <a:spcPct val="150975"/>
              </a:lnSpc>
              <a:spcBef>
                <a:spcPts val="0"/>
              </a:spcBef>
              <a:spcAft>
                <a:spcPts val="0"/>
              </a:spcAft>
              <a:buNone/>
            </a:pPr>
            <a:r>
              <a:rPr lang="en-US" sz="3484" u="none" strike="noStrike">
                <a:solidFill>
                  <a:srgbClr val="000000"/>
                </a:solidFill>
                <a:latin typeface="Arial"/>
                <a:ea typeface="Arial"/>
                <a:cs typeface="Arial"/>
                <a:sym typeface="Arial"/>
              </a:rPr>
              <a:t>We can see that there are 24 features and 1 label column (Success). </a:t>
            </a:r>
            <a:endParaRPr/>
          </a:p>
          <a:p>
            <a:pPr indent="0" lvl="0" marL="0" marR="0" rtl="0" algn="l">
              <a:lnSpc>
                <a:spcPct val="150975"/>
              </a:lnSpc>
              <a:spcBef>
                <a:spcPts val="0"/>
              </a:spcBef>
              <a:spcAft>
                <a:spcPts val="0"/>
              </a:spcAft>
              <a:buNone/>
            </a:pPr>
            <a:r>
              <a:rPr lang="en-US" sz="3484" u="none" strike="noStrike">
                <a:solidFill>
                  <a:srgbClr val="000000"/>
                </a:solidFill>
                <a:latin typeface="Arial"/>
                <a:ea typeface="Arial"/>
                <a:cs typeface="Arial"/>
                <a:sym typeface="Arial"/>
              </a:rPr>
              <a:t>Out of the features, 16 are numerical and 9 are categorical.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622" name="Shape 622"/>
        <p:cNvGrpSpPr/>
        <p:nvPr/>
      </p:nvGrpSpPr>
      <p:grpSpPr>
        <a:xfrm>
          <a:off x="0" y="0"/>
          <a:ext cx="0" cy="0"/>
          <a:chOff x="0" y="0"/>
          <a:chExt cx="0" cy="0"/>
        </a:xfrm>
      </p:grpSpPr>
      <p:grpSp>
        <p:nvGrpSpPr>
          <p:cNvPr id="623" name="Google Shape;623;p17"/>
          <p:cNvGrpSpPr/>
          <p:nvPr/>
        </p:nvGrpSpPr>
        <p:grpSpPr>
          <a:xfrm>
            <a:off x="513779" y="303372"/>
            <a:ext cx="6676549" cy="9680257"/>
            <a:chOff x="12700" y="0"/>
            <a:chExt cx="8902065" cy="12907009"/>
          </a:xfrm>
        </p:grpSpPr>
        <p:cxnSp>
          <p:nvCxnSpPr>
            <p:cNvPr id="624" name="Google Shape;624;p17"/>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25" name="Google Shape;625;p17"/>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26" name="Google Shape;626;p17"/>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27" name="Google Shape;627;p17"/>
            <p:cNvGrpSpPr/>
            <p:nvPr/>
          </p:nvGrpSpPr>
          <p:grpSpPr>
            <a:xfrm>
              <a:off x="8423275" y="0"/>
              <a:ext cx="491490" cy="491490"/>
              <a:chOff x="0" y="0"/>
              <a:chExt cx="812800" cy="812800"/>
            </a:xfrm>
          </p:grpSpPr>
          <p:sp>
            <p:nvSpPr>
              <p:cNvPr id="628" name="Google Shape;628;p1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1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0" name="Google Shape;630;p17"/>
            <p:cNvGrpSpPr/>
            <p:nvPr/>
          </p:nvGrpSpPr>
          <p:grpSpPr>
            <a:xfrm>
              <a:off x="8423275" y="12415519"/>
              <a:ext cx="491490" cy="491490"/>
              <a:chOff x="0" y="0"/>
              <a:chExt cx="812800" cy="812800"/>
            </a:xfrm>
          </p:grpSpPr>
          <p:sp>
            <p:nvSpPr>
              <p:cNvPr id="631" name="Google Shape;631;p1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1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33" name="Google Shape;633;p17"/>
          <p:cNvGrpSpPr/>
          <p:nvPr/>
        </p:nvGrpSpPr>
        <p:grpSpPr>
          <a:xfrm rot="10800000">
            <a:off x="10985423" y="303372"/>
            <a:ext cx="6676549" cy="9680257"/>
            <a:chOff x="12700" y="0"/>
            <a:chExt cx="8902065" cy="12907009"/>
          </a:xfrm>
        </p:grpSpPr>
        <p:cxnSp>
          <p:nvCxnSpPr>
            <p:cNvPr id="634" name="Google Shape;634;p17"/>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35" name="Google Shape;635;p17"/>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36" name="Google Shape;636;p17"/>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37" name="Google Shape;637;p17"/>
            <p:cNvGrpSpPr/>
            <p:nvPr/>
          </p:nvGrpSpPr>
          <p:grpSpPr>
            <a:xfrm>
              <a:off x="8423275" y="0"/>
              <a:ext cx="491490" cy="491490"/>
              <a:chOff x="0" y="0"/>
              <a:chExt cx="812800" cy="812800"/>
            </a:xfrm>
          </p:grpSpPr>
          <p:sp>
            <p:nvSpPr>
              <p:cNvPr id="638" name="Google Shape;638;p1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1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0" name="Google Shape;640;p17"/>
            <p:cNvGrpSpPr/>
            <p:nvPr/>
          </p:nvGrpSpPr>
          <p:grpSpPr>
            <a:xfrm>
              <a:off x="8423275" y="12415519"/>
              <a:ext cx="491490" cy="491490"/>
              <a:chOff x="0" y="0"/>
              <a:chExt cx="812800" cy="812800"/>
            </a:xfrm>
          </p:grpSpPr>
          <p:sp>
            <p:nvSpPr>
              <p:cNvPr id="641" name="Google Shape;641;p1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1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643" name="Google Shape;643;p17"/>
          <p:cNvSpPr/>
          <p:nvPr/>
        </p:nvSpPr>
        <p:spPr>
          <a:xfrm>
            <a:off x="1761129" y="2986651"/>
            <a:ext cx="14765743" cy="6493891"/>
          </a:xfrm>
          <a:custGeom>
            <a:rect b="b" l="l" r="r" t="t"/>
            <a:pathLst>
              <a:path extrusionOk="0" h="6493891" w="14765743">
                <a:moveTo>
                  <a:pt x="0" y="0"/>
                </a:moveTo>
                <a:lnTo>
                  <a:pt x="14765742" y="0"/>
                </a:lnTo>
                <a:lnTo>
                  <a:pt x="14765742" y="6493891"/>
                </a:lnTo>
                <a:lnTo>
                  <a:pt x="0" y="649389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17"/>
          <p:cNvSpPr txBox="1"/>
          <p:nvPr/>
        </p:nvSpPr>
        <p:spPr>
          <a:xfrm>
            <a:off x="1028700" y="953219"/>
            <a:ext cx="9742153" cy="107199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lang="en-US" sz="7056" u="none" strike="noStrike">
                <a:solidFill>
                  <a:srgbClr val="0C5D21"/>
                </a:solidFill>
                <a:latin typeface="Arial"/>
                <a:ea typeface="Arial"/>
                <a:cs typeface="Arial"/>
                <a:sym typeface="Arial"/>
              </a:rPr>
              <a:t>Handle the null data</a:t>
            </a:r>
            <a:endParaRPr/>
          </a:p>
        </p:txBody>
      </p:sp>
      <p:sp>
        <p:nvSpPr>
          <p:cNvPr id="645" name="Google Shape;645;p17"/>
          <p:cNvSpPr txBox="1"/>
          <p:nvPr/>
        </p:nvSpPr>
        <p:spPr>
          <a:xfrm>
            <a:off x="1359122" y="2169078"/>
            <a:ext cx="4190400" cy="578454"/>
          </a:xfrm>
          <a:prstGeom prst="rect">
            <a:avLst/>
          </a:prstGeom>
          <a:noFill/>
          <a:ln>
            <a:noFill/>
          </a:ln>
        </p:spPr>
        <p:txBody>
          <a:bodyPr anchorCtr="0" anchor="t" bIns="0" lIns="0" spcFirstLastPara="1" rIns="0" wrap="square" tIns="0">
            <a:spAutoFit/>
          </a:bodyPr>
          <a:lstStyle/>
          <a:p>
            <a:pPr indent="0" lvl="0" marL="0" marR="0" rtl="0" algn="l">
              <a:lnSpc>
                <a:spcPct val="151043"/>
              </a:lnSpc>
              <a:spcBef>
                <a:spcPts val="0"/>
              </a:spcBef>
              <a:spcAft>
                <a:spcPts val="0"/>
              </a:spcAft>
              <a:buNone/>
            </a:pPr>
            <a:r>
              <a:rPr lang="en-US" sz="3209">
                <a:solidFill>
                  <a:srgbClr val="000000"/>
                </a:solidFill>
                <a:latin typeface="Arial"/>
                <a:ea typeface="Arial"/>
                <a:cs typeface="Arial"/>
                <a:sym typeface="Arial"/>
              </a:rPr>
              <a:t> Check the null data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649" name="Shape 649"/>
        <p:cNvGrpSpPr/>
        <p:nvPr/>
      </p:nvGrpSpPr>
      <p:grpSpPr>
        <a:xfrm>
          <a:off x="0" y="0"/>
          <a:ext cx="0" cy="0"/>
          <a:chOff x="0" y="0"/>
          <a:chExt cx="0" cy="0"/>
        </a:xfrm>
      </p:grpSpPr>
      <p:grpSp>
        <p:nvGrpSpPr>
          <p:cNvPr id="650" name="Google Shape;650;p18"/>
          <p:cNvGrpSpPr/>
          <p:nvPr/>
        </p:nvGrpSpPr>
        <p:grpSpPr>
          <a:xfrm>
            <a:off x="513779" y="303372"/>
            <a:ext cx="6676549" cy="9680257"/>
            <a:chOff x="12700" y="0"/>
            <a:chExt cx="8902065" cy="12907009"/>
          </a:xfrm>
        </p:grpSpPr>
        <p:cxnSp>
          <p:nvCxnSpPr>
            <p:cNvPr id="651" name="Google Shape;651;p18"/>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52" name="Google Shape;652;p18"/>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53" name="Google Shape;653;p18"/>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54" name="Google Shape;654;p18"/>
            <p:cNvGrpSpPr/>
            <p:nvPr/>
          </p:nvGrpSpPr>
          <p:grpSpPr>
            <a:xfrm>
              <a:off x="8423275" y="0"/>
              <a:ext cx="491490" cy="491490"/>
              <a:chOff x="0" y="0"/>
              <a:chExt cx="812800" cy="812800"/>
            </a:xfrm>
          </p:grpSpPr>
          <p:sp>
            <p:nvSpPr>
              <p:cNvPr id="655" name="Google Shape;655;p1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1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57" name="Google Shape;657;p18"/>
            <p:cNvGrpSpPr/>
            <p:nvPr/>
          </p:nvGrpSpPr>
          <p:grpSpPr>
            <a:xfrm>
              <a:off x="8423275" y="12415519"/>
              <a:ext cx="491490" cy="491490"/>
              <a:chOff x="0" y="0"/>
              <a:chExt cx="812800" cy="812800"/>
            </a:xfrm>
          </p:grpSpPr>
          <p:sp>
            <p:nvSpPr>
              <p:cNvPr id="658" name="Google Shape;658;p1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1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60" name="Google Shape;660;p18"/>
          <p:cNvGrpSpPr/>
          <p:nvPr/>
        </p:nvGrpSpPr>
        <p:grpSpPr>
          <a:xfrm rot="10800000">
            <a:off x="10985423" y="303372"/>
            <a:ext cx="6676549" cy="9680257"/>
            <a:chOff x="12700" y="0"/>
            <a:chExt cx="8902065" cy="12907009"/>
          </a:xfrm>
        </p:grpSpPr>
        <p:cxnSp>
          <p:nvCxnSpPr>
            <p:cNvPr id="661" name="Google Shape;661;p18"/>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62" name="Google Shape;662;p18"/>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63" name="Google Shape;663;p18"/>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64" name="Google Shape;664;p18"/>
            <p:cNvGrpSpPr/>
            <p:nvPr/>
          </p:nvGrpSpPr>
          <p:grpSpPr>
            <a:xfrm>
              <a:off x="8423275" y="0"/>
              <a:ext cx="491490" cy="491490"/>
              <a:chOff x="0" y="0"/>
              <a:chExt cx="812800" cy="812800"/>
            </a:xfrm>
          </p:grpSpPr>
          <p:sp>
            <p:nvSpPr>
              <p:cNvPr id="665" name="Google Shape;665;p1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1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67" name="Google Shape;667;p18"/>
            <p:cNvGrpSpPr/>
            <p:nvPr/>
          </p:nvGrpSpPr>
          <p:grpSpPr>
            <a:xfrm>
              <a:off x="8423275" y="12415519"/>
              <a:ext cx="491490" cy="491490"/>
              <a:chOff x="0" y="0"/>
              <a:chExt cx="812800" cy="812800"/>
            </a:xfrm>
          </p:grpSpPr>
          <p:sp>
            <p:nvSpPr>
              <p:cNvPr id="668" name="Google Shape;668;p1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1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670" name="Google Shape;670;p18"/>
          <p:cNvSpPr/>
          <p:nvPr/>
        </p:nvSpPr>
        <p:spPr>
          <a:xfrm>
            <a:off x="3053341" y="3714020"/>
            <a:ext cx="12181318" cy="5660730"/>
          </a:xfrm>
          <a:custGeom>
            <a:rect b="b" l="l" r="r" t="t"/>
            <a:pathLst>
              <a:path extrusionOk="0" h="5660730" w="12181318">
                <a:moveTo>
                  <a:pt x="0" y="0"/>
                </a:moveTo>
                <a:lnTo>
                  <a:pt x="12181318" y="0"/>
                </a:lnTo>
                <a:lnTo>
                  <a:pt x="12181318" y="5660729"/>
                </a:lnTo>
                <a:lnTo>
                  <a:pt x="0" y="566072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18"/>
          <p:cNvSpPr txBox="1"/>
          <p:nvPr/>
        </p:nvSpPr>
        <p:spPr>
          <a:xfrm>
            <a:off x="1028700" y="953219"/>
            <a:ext cx="15926438" cy="107199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lang="en-US" sz="7056" u="none" strike="noStrike">
                <a:solidFill>
                  <a:srgbClr val="0C5D21"/>
                </a:solidFill>
                <a:latin typeface="Arial"/>
                <a:ea typeface="Arial"/>
                <a:cs typeface="Arial"/>
                <a:sym typeface="Arial"/>
              </a:rPr>
              <a:t>Description of dataset information</a:t>
            </a:r>
            <a:endParaRPr/>
          </a:p>
        </p:txBody>
      </p:sp>
      <p:sp>
        <p:nvSpPr>
          <p:cNvPr id="672" name="Google Shape;672;p18"/>
          <p:cNvSpPr txBox="1"/>
          <p:nvPr/>
        </p:nvSpPr>
        <p:spPr>
          <a:xfrm>
            <a:off x="1028700" y="2292202"/>
            <a:ext cx="15293903" cy="1813288"/>
          </a:xfrm>
          <a:prstGeom prst="rect">
            <a:avLst/>
          </a:prstGeom>
          <a:noFill/>
          <a:ln>
            <a:noFill/>
          </a:ln>
        </p:spPr>
        <p:txBody>
          <a:bodyPr anchorCtr="0" anchor="t" bIns="0" lIns="0" spcFirstLastPara="1" rIns="0" wrap="square" tIns="0">
            <a:spAutoFit/>
          </a:bodyPr>
          <a:lstStyle/>
          <a:p>
            <a:pPr indent="0" lvl="0" marL="0" marR="0" rtl="0" algn="l">
              <a:lnSpc>
                <a:spcPct val="151043"/>
              </a:lnSpc>
              <a:spcBef>
                <a:spcPts val="0"/>
              </a:spcBef>
              <a:spcAft>
                <a:spcPts val="0"/>
              </a:spcAft>
              <a:buNone/>
            </a:pPr>
            <a:r>
              <a:rPr lang="en-US" sz="3209">
                <a:solidFill>
                  <a:srgbClr val="000000"/>
                </a:solidFill>
                <a:latin typeface="Arial"/>
                <a:ea typeface="Arial"/>
                <a:cs typeface="Arial"/>
                <a:sym typeface="Arial"/>
              </a:rPr>
              <a:t>There are 856 rows that contain NaN values. We’ll replace the “NaN” with some suitable values such as “-1” for numeric values, “N/A” for text values.</a:t>
            </a:r>
            <a:endParaRPr/>
          </a:p>
          <a:p>
            <a:pPr indent="0" lvl="0" marL="0" marR="0" rtl="0" algn="l">
              <a:lnSpc>
                <a:spcPct val="150996"/>
              </a:lnSpc>
              <a:spcBef>
                <a:spcPts val="0"/>
              </a:spcBef>
              <a:spcAft>
                <a:spcPts val="0"/>
              </a:spcAft>
              <a:buNone/>
            </a:pPr>
            <a:r>
              <a:t/>
            </a:r>
            <a:endParaRPr sz="3209">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676" name="Shape 676"/>
        <p:cNvGrpSpPr/>
        <p:nvPr/>
      </p:nvGrpSpPr>
      <p:grpSpPr>
        <a:xfrm>
          <a:off x="0" y="0"/>
          <a:ext cx="0" cy="0"/>
          <a:chOff x="0" y="0"/>
          <a:chExt cx="0" cy="0"/>
        </a:xfrm>
      </p:grpSpPr>
      <p:grpSp>
        <p:nvGrpSpPr>
          <p:cNvPr id="677" name="Google Shape;677;p19"/>
          <p:cNvGrpSpPr/>
          <p:nvPr/>
        </p:nvGrpSpPr>
        <p:grpSpPr>
          <a:xfrm>
            <a:off x="513779" y="303372"/>
            <a:ext cx="6676549" cy="9680257"/>
            <a:chOff x="12700" y="0"/>
            <a:chExt cx="8902065" cy="12907009"/>
          </a:xfrm>
        </p:grpSpPr>
        <p:cxnSp>
          <p:nvCxnSpPr>
            <p:cNvPr id="678" name="Google Shape;678;p19"/>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79" name="Google Shape;679;p19"/>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80" name="Google Shape;680;p19"/>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81" name="Google Shape;681;p19"/>
            <p:cNvGrpSpPr/>
            <p:nvPr/>
          </p:nvGrpSpPr>
          <p:grpSpPr>
            <a:xfrm>
              <a:off x="8423275" y="0"/>
              <a:ext cx="491490" cy="491490"/>
              <a:chOff x="0" y="0"/>
              <a:chExt cx="812800" cy="812800"/>
            </a:xfrm>
          </p:grpSpPr>
          <p:sp>
            <p:nvSpPr>
              <p:cNvPr id="682" name="Google Shape;682;p1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1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4" name="Google Shape;684;p19"/>
            <p:cNvGrpSpPr/>
            <p:nvPr/>
          </p:nvGrpSpPr>
          <p:grpSpPr>
            <a:xfrm>
              <a:off x="8423275" y="12415519"/>
              <a:ext cx="491490" cy="491490"/>
              <a:chOff x="0" y="0"/>
              <a:chExt cx="812800" cy="812800"/>
            </a:xfrm>
          </p:grpSpPr>
          <p:sp>
            <p:nvSpPr>
              <p:cNvPr id="685" name="Google Shape;685;p1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1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87" name="Google Shape;687;p19"/>
          <p:cNvGrpSpPr/>
          <p:nvPr/>
        </p:nvGrpSpPr>
        <p:grpSpPr>
          <a:xfrm rot="10800000">
            <a:off x="10985423" y="303372"/>
            <a:ext cx="6676549" cy="9680257"/>
            <a:chOff x="12700" y="0"/>
            <a:chExt cx="8902065" cy="12907009"/>
          </a:xfrm>
        </p:grpSpPr>
        <p:cxnSp>
          <p:nvCxnSpPr>
            <p:cNvPr id="688" name="Google Shape;688;p19"/>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689" name="Google Shape;689;p19"/>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690" name="Google Shape;690;p19"/>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691" name="Google Shape;691;p19"/>
            <p:cNvGrpSpPr/>
            <p:nvPr/>
          </p:nvGrpSpPr>
          <p:grpSpPr>
            <a:xfrm>
              <a:off x="8423275" y="0"/>
              <a:ext cx="491490" cy="491490"/>
              <a:chOff x="0" y="0"/>
              <a:chExt cx="812800" cy="812800"/>
            </a:xfrm>
          </p:grpSpPr>
          <p:sp>
            <p:nvSpPr>
              <p:cNvPr id="692" name="Google Shape;692;p1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1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4" name="Google Shape;694;p19"/>
            <p:cNvGrpSpPr/>
            <p:nvPr/>
          </p:nvGrpSpPr>
          <p:grpSpPr>
            <a:xfrm>
              <a:off x="8423275" y="12415519"/>
              <a:ext cx="491490" cy="491490"/>
              <a:chOff x="0" y="0"/>
              <a:chExt cx="812800" cy="812800"/>
            </a:xfrm>
          </p:grpSpPr>
          <p:sp>
            <p:nvSpPr>
              <p:cNvPr id="695" name="Google Shape;695;p1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1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697" name="Google Shape;697;p19"/>
          <p:cNvSpPr/>
          <p:nvPr/>
        </p:nvSpPr>
        <p:spPr>
          <a:xfrm>
            <a:off x="2056651" y="3610975"/>
            <a:ext cx="14174699" cy="3961149"/>
          </a:xfrm>
          <a:custGeom>
            <a:rect b="b" l="l" r="r" t="t"/>
            <a:pathLst>
              <a:path extrusionOk="0" h="3961149" w="14174699">
                <a:moveTo>
                  <a:pt x="0" y="0"/>
                </a:moveTo>
                <a:lnTo>
                  <a:pt x="14174698" y="0"/>
                </a:lnTo>
                <a:lnTo>
                  <a:pt x="14174698" y="3961149"/>
                </a:lnTo>
                <a:lnTo>
                  <a:pt x="0" y="39611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19"/>
          <p:cNvSpPr txBox="1"/>
          <p:nvPr/>
        </p:nvSpPr>
        <p:spPr>
          <a:xfrm>
            <a:off x="2056651" y="1028700"/>
            <a:ext cx="11703272" cy="2143980"/>
          </a:xfrm>
          <a:prstGeom prst="rect">
            <a:avLst/>
          </a:prstGeom>
          <a:noFill/>
          <a:ln>
            <a:noFill/>
          </a:ln>
        </p:spPr>
        <p:txBody>
          <a:bodyPr anchorCtr="0" anchor="t" bIns="0" lIns="0" spcFirstLastPara="1" rIns="0" wrap="square" tIns="0">
            <a:spAutoFit/>
          </a:bodyPr>
          <a:lstStyle/>
          <a:p>
            <a:pPr indent="0" lvl="0" marL="0" marR="0" rtl="0" algn="ctr">
              <a:lnSpc>
                <a:spcPct val="119997"/>
              </a:lnSpc>
              <a:spcBef>
                <a:spcPts val="0"/>
              </a:spcBef>
              <a:spcAft>
                <a:spcPts val="0"/>
              </a:spcAft>
              <a:buNone/>
            </a:pPr>
            <a:r>
              <a:rPr lang="en-US" sz="7056" u="none" strike="noStrike">
                <a:solidFill>
                  <a:srgbClr val="0C5D21"/>
                </a:solidFill>
                <a:latin typeface="Arial"/>
                <a:ea typeface="Arial"/>
                <a:cs typeface="Arial"/>
                <a:sym typeface="Arial"/>
              </a:rPr>
              <a:t>Check the balance data of the predictor attribute</a:t>
            </a:r>
            <a:endParaRPr/>
          </a:p>
        </p:txBody>
      </p:sp>
      <p:sp>
        <p:nvSpPr>
          <p:cNvPr id="699" name="Google Shape;699;p19"/>
          <p:cNvSpPr txBox="1"/>
          <p:nvPr/>
        </p:nvSpPr>
        <p:spPr>
          <a:xfrm>
            <a:off x="1028700" y="7915024"/>
            <a:ext cx="16496700" cy="1813288"/>
          </a:xfrm>
          <a:prstGeom prst="rect">
            <a:avLst/>
          </a:prstGeom>
          <a:noFill/>
          <a:ln>
            <a:noFill/>
          </a:ln>
        </p:spPr>
        <p:txBody>
          <a:bodyPr anchorCtr="0" anchor="t" bIns="0" lIns="0" spcFirstLastPara="1" rIns="0" wrap="square" tIns="0">
            <a:spAutoFit/>
          </a:bodyPr>
          <a:lstStyle/>
          <a:p>
            <a:pPr indent="0" lvl="0" marL="0" marR="0" rtl="0" algn="l">
              <a:lnSpc>
                <a:spcPct val="151043"/>
              </a:lnSpc>
              <a:spcBef>
                <a:spcPts val="0"/>
              </a:spcBef>
              <a:spcAft>
                <a:spcPts val="0"/>
              </a:spcAft>
              <a:buNone/>
            </a:pPr>
            <a:r>
              <a:rPr lang="en-US" sz="3209">
                <a:solidFill>
                  <a:srgbClr val="000000"/>
                </a:solidFill>
                <a:latin typeface="Arial"/>
                <a:ea typeface="Arial"/>
                <a:cs typeface="Arial"/>
                <a:sym typeface="Arial"/>
              </a:rPr>
              <a:t>There are 2 kind of success (1: Successful, 0: Unsuccessful) with unequal distribution (imbalanced data). This means evaluation measures such as recall, precision, F1 are better suited than accuracy measure.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108" name="Shape 108"/>
        <p:cNvGrpSpPr/>
        <p:nvPr/>
      </p:nvGrpSpPr>
      <p:grpSpPr>
        <a:xfrm>
          <a:off x="0" y="0"/>
          <a:ext cx="0" cy="0"/>
          <a:chOff x="0" y="0"/>
          <a:chExt cx="0" cy="0"/>
        </a:xfrm>
      </p:grpSpPr>
      <p:sp>
        <p:nvSpPr>
          <p:cNvPr id="109" name="Google Shape;109;p2"/>
          <p:cNvSpPr txBox="1"/>
          <p:nvPr/>
        </p:nvSpPr>
        <p:spPr>
          <a:xfrm>
            <a:off x="1028700" y="373182"/>
            <a:ext cx="10292400" cy="1923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2500" u="none" strike="noStrike">
                <a:solidFill>
                  <a:srgbClr val="1D502A"/>
                </a:solidFill>
                <a:latin typeface="Oswald"/>
                <a:ea typeface="Oswald"/>
                <a:cs typeface="Oswald"/>
                <a:sym typeface="Oswald"/>
              </a:rPr>
              <a:t>Table of contents</a:t>
            </a:r>
            <a:endParaRPr/>
          </a:p>
        </p:txBody>
      </p:sp>
      <p:sp>
        <p:nvSpPr>
          <p:cNvPr id="110" name="Google Shape;110;p2"/>
          <p:cNvSpPr/>
          <p:nvPr/>
        </p:nvSpPr>
        <p:spPr>
          <a:xfrm>
            <a:off x="830955" y="6025388"/>
            <a:ext cx="455324" cy="468614"/>
          </a:xfrm>
          <a:custGeom>
            <a:rect b="b" l="l" r="r" t="t"/>
            <a:pathLst>
              <a:path extrusionOk="0" h="6535341" w="6350000">
                <a:moveTo>
                  <a:pt x="3175000" y="0"/>
                </a:moveTo>
                <a:cubicBezTo>
                  <a:pt x="1421496" y="0"/>
                  <a:pt x="0" y="1462986"/>
                  <a:pt x="0" y="3267670"/>
                </a:cubicBezTo>
                <a:cubicBezTo>
                  <a:pt x="0" y="5072355"/>
                  <a:pt x="1421496" y="6535341"/>
                  <a:pt x="3175000" y="6535341"/>
                </a:cubicBezTo>
                <a:cubicBezTo>
                  <a:pt x="4928504" y="6535341"/>
                  <a:pt x="6350000" y="5072355"/>
                  <a:pt x="6350000" y="3267670"/>
                </a:cubicBezTo>
                <a:cubicBezTo>
                  <a:pt x="6350000" y="1462986"/>
                  <a:pt x="4928504" y="0"/>
                  <a:pt x="3175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2"/>
          <p:cNvSpPr/>
          <p:nvPr/>
        </p:nvSpPr>
        <p:spPr>
          <a:xfrm>
            <a:off x="6354444" y="5999584"/>
            <a:ext cx="455324" cy="485643"/>
          </a:xfrm>
          <a:custGeom>
            <a:rect b="b" l="l" r="r" t="t"/>
            <a:pathLst>
              <a:path extrusionOk="0" h="6772832" w="6350000">
                <a:moveTo>
                  <a:pt x="3175000" y="0"/>
                </a:moveTo>
                <a:cubicBezTo>
                  <a:pt x="1421496" y="0"/>
                  <a:pt x="0" y="1516150"/>
                  <a:pt x="0" y="3386416"/>
                </a:cubicBezTo>
                <a:cubicBezTo>
                  <a:pt x="0" y="5256682"/>
                  <a:pt x="1421496" y="6772832"/>
                  <a:pt x="3175000" y="6772832"/>
                </a:cubicBezTo>
                <a:cubicBezTo>
                  <a:pt x="4928504" y="6772832"/>
                  <a:pt x="6350000" y="5256682"/>
                  <a:pt x="6350000" y="3386416"/>
                </a:cubicBezTo>
                <a:cubicBezTo>
                  <a:pt x="6350000" y="1516150"/>
                  <a:pt x="4928504" y="0"/>
                  <a:pt x="3175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2"/>
          <p:cNvSpPr/>
          <p:nvPr/>
        </p:nvSpPr>
        <p:spPr>
          <a:xfrm>
            <a:off x="11875054" y="6008358"/>
            <a:ext cx="455324" cy="485643"/>
          </a:xfrm>
          <a:custGeom>
            <a:rect b="b" l="l" r="r" t="t"/>
            <a:pathLst>
              <a:path extrusionOk="0" h="6772832" w="6350000">
                <a:moveTo>
                  <a:pt x="3175000" y="0"/>
                </a:moveTo>
                <a:cubicBezTo>
                  <a:pt x="1421496" y="0"/>
                  <a:pt x="0" y="1516150"/>
                  <a:pt x="0" y="3386416"/>
                </a:cubicBezTo>
                <a:cubicBezTo>
                  <a:pt x="0" y="5256682"/>
                  <a:pt x="1421496" y="6772832"/>
                  <a:pt x="3175000" y="6772832"/>
                </a:cubicBezTo>
                <a:cubicBezTo>
                  <a:pt x="4928504" y="6772832"/>
                  <a:pt x="6350000" y="5256682"/>
                  <a:pt x="6350000" y="3386416"/>
                </a:cubicBezTo>
                <a:cubicBezTo>
                  <a:pt x="6350000" y="1516150"/>
                  <a:pt x="4928504" y="0"/>
                  <a:pt x="3175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p:nvPr/>
        </p:nvSpPr>
        <p:spPr>
          <a:xfrm>
            <a:off x="16941781" y="6008358"/>
            <a:ext cx="455324" cy="485643"/>
          </a:xfrm>
          <a:custGeom>
            <a:rect b="b" l="l" r="r" t="t"/>
            <a:pathLst>
              <a:path extrusionOk="0" h="6772832" w="6350000">
                <a:moveTo>
                  <a:pt x="3175000" y="0"/>
                </a:moveTo>
                <a:cubicBezTo>
                  <a:pt x="1421496" y="0"/>
                  <a:pt x="0" y="1516150"/>
                  <a:pt x="0" y="3386416"/>
                </a:cubicBezTo>
                <a:cubicBezTo>
                  <a:pt x="0" y="5256682"/>
                  <a:pt x="1421496" y="6772832"/>
                  <a:pt x="3175000" y="6772832"/>
                </a:cubicBezTo>
                <a:cubicBezTo>
                  <a:pt x="4928504" y="6772832"/>
                  <a:pt x="6350000" y="5256682"/>
                  <a:pt x="6350000" y="3386416"/>
                </a:cubicBezTo>
                <a:cubicBezTo>
                  <a:pt x="6350000" y="1516150"/>
                  <a:pt x="4928504" y="0"/>
                  <a:pt x="3175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4" name="Google Shape;114;p2"/>
          <p:cNvCxnSpPr/>
          <p:nvPr/>
        </p:nvCxnSpPr>
        <p:spPr>
          <a:xfrm flipH="1" rot="10800000">
            <a:off x="1286278" y="6243118"/>
            <a:ext cx="5068167" cy="15863"/>
          </a:xfrm>
          <a:prstGeom prst="straightConnector1">
            <a:avLst/>
          </a:prstGeom>
          <a:noFill/>
          <a:ln cap="flat" cmpd="sng" w="66675">
            <a:solidFill>
              <a:srgbClr val="000000"/>
            </a:solidFill>
            <a:prstDash val="solid"/>
            <a:round/>
            <a:headEnd len="sm" w="sm" type="none"/>
            <a:tailEnd len="sm" w="sm" type="none"/>
          </a:ln>
        </p:spPr>
      </p:cxnSp>
      <p:cxnSp>
        <p:nvCxnSpPr>
          <p:cNvPr id="115" name="Google Shape;115;p2"/>
          <p:cNvCxnSpPr/>
          <p:nvPr/>
        </p:nvCxnSpPr>
        <p:spPr>
          <a:xfrm>
            <a:off x="6809768" y="6242768"/>
            <a:ext cx="5065287" cy="8050"/>
          </a:xfrm>
          <a:prstGeom prst="straightConnector1">
            <a:avLst/>
          </a:prstGeom>
          <a:noFill/>
          <a:ln cap="flat" cmpd="sng" w="66675">
            <a:solidFill>
              <a:srgbClr val="000000"/>
            </a:solidFill>
            <a:prstDash val="solid"/>
            <a:round/>
            <a:headEnd len="sm" w="sm" type="none"/>
            <a:tailEnd len="sm" w="sm" type="none"/>
          </a:ln>
        </p:spPr>
      </p:cxnSp>
      <p:cxnSp>
        <p:nvCxnSpPr>
          <p:cNvPr id="116" name="Google Shape;116;p2"/>
          <p:cNvCxnSpPr/>
          <p:nvPr/>
        </p:nvCxnSpPr>
        <p:spPr>
          <a:xfrm flipH="1" rot="10800000">
            <a:off x="12330377" y="6234344"/>
            <a:ext cx="5066727" cy="16112"/>
          </a:xfrm>
          <a:prstGeom prst="straightConnector1">
            <a:avLst/>
          </a:prstGeom>
          <a:noFill/>
          <a:ln cap="flat" cmpd="sng" w="66675">
            <a:solidFill>
              <a:srgbClr val="000000"/>
            </a:solidFill>
            <a:prstDash val="solid"/>
            <a:round/>
            <a:headEnd len="sm" w="sm" type="none"/>
            <a:tailEnd len="sm" w="sm" type="none"/>
          </a:ln>
        </p:spPr>
      </p:cxnSp>
      <p:grpSp>
        <p:nvGrpSpPr>
          <p:cNvPr id="117" name="Google Shape;117;p2"/>
          <p:cNvGrpSpPr/>
          <p:nvPr/>
        </p:nvGrpSpPr>
        <p:grpSpPr>
          <a:xfrm>
            <a:off x="528449" y="5685125"/>
            <a:ext cx="1060337" cy="1098437"/>
            <a:chOff x="0" y="0"/>
            <a:chExt cx="1413783" cy="1464583"/>
          </a:xfrm>
        </p:grpSpPr>
        <p:grpSp>
          <p:nvGrpSpPr>
            <p:cNvPr id="118" name="Google Shape;118;p2"/>
            <p:cNvGrpSpPr/>
            <p:nvPr/>
          </p:nvGrpSpPr>
          <p:grpSpPr>
            <a:xfrm>
              <a:off x="0" y="0"/>
              <a:ext cx="1413783" cy="1413783"/>
              <a:chOff x="0" y="0"/>
              <a:chExt cx="812800" cy="812800"/>
            </a:xfrm>
          </p:grpSpPr>
          <p:sp>
            <p:nvSpPr>
              <p:cNvPr id="119" name="Google Shape;119;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D6A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2"/>
            <p:cNvSpPr txBox="1"/>
            <p:nvPr/>
          </p:nvSpPr>
          <p:spPr>
            <a:xfrm>
              <a:off x="441545" y="181883"/>
              <a:ext cx="530692" cy="12827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lang="en-US" sz="6372">
                  <a:solidFill>
                    <a:srgbClr val="FFFFFF"/>
                  </a:solidFill>
                  <a:latin typeface="League Spartan"/>
                  <a:ea typeface="League Spartan"/>
                  <a:cs typeface="League Spartan"/>
                  <a:sym typeface="League Spartan"/>
                </a:rPr>
                <a:t>1</a:t>
              </a:r>
              <a:endParaRPr/>
            </a:p>
          </p:txBody>
        </p:sp>
      </p:grpSp>
      <p:sp>
        <p:nvSpPr>
          <p:cNvPr id="122" name="Google Shape;122;p2"/>
          <p:cNvSpPr txBox="1"/>
          <p:nvPr/>
        </p:nvSpPr>
        <p:spPr>
          <a:xfrm>
            <a:off x="384254" y="4657155"/>
            <a:ext cx="4006453" cy="747921"/>
          </a:xfrm>
          <a:prstGeom prst="rect">
            <a:avLst/>
          </a:prstGeom>
          <a:noFill/>
          <a:ln>
            <a:noFill/>
          </a:ln>
        </p:spPr>
        <p:txBody>
          <a:bodyPr anchorCtr="0" anchor="t" bIns="0" lIns="0" spcFirstLastPara="1" rIns="0" wrap="square" tIns="0">
            <a:spAutoFit/>
          </a:bodyPr>
          <a:lstStyle/>
          <a:p>
            <a:pPr indent="0" lvl="0" marL="0" marR="0" rtl="0" algn="l">
              <a:lnSpc>
                <a:spcPct val="127016"/>
              </a:lnSpc>
              <a:spcBef>
                <a:spcPts val="0"/>
              </a:spcBef>
              <a:spcAft>
                <a:spcPts val="0"/>
              </a:spcAft>
              <a:buNone/>
            </a:pPr>
            <a:r>
              <a:rPr b="1" lang="en-US" sz="4797" u="none" strike="noStrike">
                <a:solidFill>
                  <a:srgbClr val="100F0D"/>
                </a:solidFill>
                <a:latin typeface="Open Sans"/>
                <a:ea typeface="Open Sans"/>
                <a:cs typeface="Open Sans"/>
                <a:sym typeface="Open Sans"/>
              </a:rPr>
              <a:t>Introduction </a:t>
            </a:r>
            <a:endParaRPr/>
          </a:p>
        </p:txBody>
      </p:sp>
      <p:grpSp>
        <p:nvGrpSpPr>
          <p:cNvPr id="123" name="Google Shape;123;p2"/>
          <p:cNvGrpSpPr/>
          <p:nvPr/>
        </p:nvGrpSpPr>
        <p:grpSpPr>
          <a:xfrm>
            <a:off x="6050498" y="5685125"/>
            <a:ext cx="1060337" cy="1095375"/>
            <a:chOff x="0" y="0"/>
            <a:chExt cx="1413783" cy="1460500"/>
          </a:xfrm>
        </p:grpSpPr>
        <p:grpSp>
          <p:nvGrpSpPr>
            <p:cNvPr id="124" name="Google Shape;124;p2"/>
            <p:cNvGrpSpPr/>
            <p:nvPr/>
          </p:nvGrpSpPr>
          <p:grpSpPr>
            <a:xfrm>
              <a:off x="0" y="0"/>
              <a:ext cx="1413783" cy="1413783"/>
              <a:chOff x="0" y="0"/>
              <a:chExt cx="812800" cy="812800"/>
            </a:xfrm>
          </p:grpSpPr>
          <p:sp>
            <p:nvSpPr>
              <p:cNvPr id="125" name="Google Shape;12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CD8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7" name="Google Shape;127;p2"/>
            <p:cNvSpPr txBox="1"/>
            <p:nvPr/>
          </p:nvSpPr>
          <p:spPr>
            <a:xfrm>
              <a:off x="301845" y="177800"/>
              <a:ext cx="530692" cy="12827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lang="en-US" sz="6372">
                  <a:solidFill>
                    <a:srgbClr val="FFFFFF"/>
                  </a:solidFill>
                  <a:latin typeface="League Spartan"/>
                  <a:ea typeface="League Spartan"/>
                  <a:cs typeface="League Spartan"/>
                  <a:sym typeface="League Spartan"/>
                </a:rPr>
                <a:t>2</a:t>
              </a:r>
              <a:endParaRPr/>
            </a:p>
          </p:txBody>
        </p:sp>
      </p:grpSp>
      <p:grpSp>
        <p:nvGrpSpPr>
          <p:cNvPr id="128" name="Google Shape;128;p2"/>
          <p:cNvGrpSpPr/>
          <p:nvPr/>
        </p:nvGrpSpPr>
        <p:grpSpPr>
          <a:xfrm>
            <a:off x="11572548" y="5708775"/>
            <a:ext cx="1060337" cy="1101838"/>
            <a:chOff x="0" y="0"/>
            <a:chExt cx="1413783" cy="1469117"/>
          </a:xfrm>
        </p:grpSpPr>
        <p:grpSp>
          <p:nvGrpSpPr>
            <p:cNvPr id="129" name="Google Shape;129;p2"/>
            <p:cNvGrpSpPr/>
            <p:nvPr/>
          </p:nvGrpSpPr>
          <p:grpSpPr>
            <a:xfrm>
              <a:off x="0" y="0"/>
              <a:ext cx="1413783" cy="1413783"/>
              <a:chOff x="0" y="0"/>
              <a:chExt cx="812800" cy="812800"/>
            </a:xfrm>
          </p:grpSpPr>
          <p:sp>
            <p:nvSpPr>
              <p:cNvPr id="130" name="Google Shape;130;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9D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2"/>
            <p:cNvSpPr txBox="1"/>
            <p:nvPr/>
          </p:nvSpPr>
          <p:spPr>
            <a:xfrm>
              <a:off x="378045" y="186417"/>
              <a:ext cx="530692" cy="12827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lang="en-US" sz="6372">
                  <a:solidFill>
                    <a:srgbClr val="FFFFFF"/>
                  </a:solidFill>
                  <a:latin typeface="League Spartan"/>
                  <a:ea typeface="League Spartan"/>
                  <a:cs typeface="League Spartan"/>
                  <a:sym typeface="League Spartan"/>
                </a:rPr>
                <a:t>3</a:t>
              </a:r>
              <a:endParaRPr/>
            </a:p>
          </p:txBody>
        </p:sp>
      </p:grpSp>
      <p:grpSp>
        <p:nvGrpSpPr>
          <p:cNvPr id="133" name="Google Shape;133;p2"/>
          <p:cNvGrpSpPr/>
          <p:nvPr/>
        </p:nvGrpSpPr>
        <p:grpSpPr>
          <a:xfrm>
            <a:off x="16699214" y="5672200"/>
            <a:ext cx="1060337" cy="1108301"/>
            <a:chOff x="0" y="0"/>
            <a:chExt cx="1413783" cy="1477734"/>
          </a:xfrm>
        </p:grpSpPr>
        <p:grpSp>
          <p:nvGrpSpPr>
            <p:cNvPr id="134" name="Google Shape;134;p2"/>
            <p:cNvGrpSpPr/>
            <p:nvPr/>
          </p:nvGrpSpPr>
          <p:grpSpPr>
            <a:xfrm>
              <a:off x="0" y="0"/>
              <a:ext cx="1413783" cy="1413783"/>
              <a:chOff x="0" y="0"/>
              <a:chExt cx="812800" cy="812800"/>
            </a:xfrm>
          </p:grpSpPr>
          <p:sp>
            <p:nvSpPr>
              <p:cNvPr id="135" name="Google Shape;135;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D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7" name="Google Shape;137;p2"/>
            <p:cNvSpPr txBox="1"/>
            <p:nvPr/>
          </p:nvSpPr>
          <p:spPr>
            <a:xfrm>
              <a:off x="301845" y="195034"/>
              <a:ext cx="530692" cy="12827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lang="en-US" sz="6372">
                  <a:solidFill>
                    <a:srgbClr val="FFFFFF"/>
                  </a:solidFill>
                  <a:latin typeface="League Spartan"/>
                  <a:ea typeface="League Spartan"/>
                  <a:cs typeface="League Spartan"/>
                  <a:sym typeface="League Spartan"/>
                </a:rPr>
                <a:t>4</a:t>
              </a:r>
              <a:endParaRPr/>
            </a:p>
          </p:txBody>
        </p:sp>
      </p:grpSp>
      <p:sp>
        <p:nvSpPr>
          <p:cNvPr id="138" name="Google Shape;138;p2"/>
          <p:cNvSpPr txBox="1"/>
          <p:nvPr/>
        </p:nvSpPr>
        <p:spPr>
          <a:xfrm>
            <a:off x="4447836" y="7037675"/>
            <a:ext cx="4268539" cy="1519446"/>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lang="en-US" sz="4797" u="none" strike="noStrike">
                <a:solidFill>
                  <a:srgbClr val="000000"/>
                </a:solidFill>
                <a:latin typeface="Open Sans"/>
                <a:ea typeface="Open Sans"/>
                <a:cs typeface="Open Sans"/>
                <a:sym typeface="Open Sans"/>
              </a:rPr>
              <a:t>Data </a:t>
            </a:r>
            <a:endParaRPr/>
          </a:p>
          <a:p>
            <a:pPr indent="0" lvl="0" marL="0" marR="0" rtl="0" algn="ctr">
              <a:lnSpc>
                <a:spcPct val="127016"/>
              </a:lnSpc>
              <a:spcBef>
                <a:spcPts val="0"/>
              </a:spcBef>
              <a:spcAft>
                <a:spcPts val="0"/>
              </a:spcAft>
              <a:buNone/>
            </a:pPr>
            <a:r>
              <a:rPr b="1" lang="en-US" sz="4797" u="none" strike="noStrike">
                <a:solidFill>
                  <a:srgbClr val="000000"/>
                </a:solidFill>
                <a:latin typeface="Open Sans"/>
                <a:ea typeface="Open Sans"/>
                <a:cs typeface="Open Sans"/>
                <a:sym typeface="Open Sans"/>
              </a:rPr>
              <a:t>Preprocessing</a:t>
            </a:r>
            <a:endParaRPr/>
          </a:p>
        </p:txBody>
      </p:sp>
      <p:sp>
        <p:nvSpPr>
          <p:cNvPr id="139" name="Google Shape;139;p2"/>
          <p:cNvSpPr txBox="1"/>
          <p:nvPr/>
        </p:nvSpPr>
        <p:spPr>
          <a:xfrm>
            <a:off x="9769873" y="3381229"/>
            <a:ext cx="4665687" cy="2290971"/>
          </a:xfrm>
          <a:prstGeom prst="rect">
            <a:avLst/>
          </a:prstGeom>
          <a:noFill/>
          <a:ln>
            <a:noFill/>
          </a:ln>
        </p:spPr>
        <p:txBody>
          <a:bodyPr anchorCtr="0" anchor="t" bIns="0" lIns="0" spcFirstLastPara="1" rIns="0" wrap="square" tIns="0">
            <a:spAutoFit/>
          </a:bodyPr>
          <a:lstStyle/>
          <a:p>
            <a:pPr indent="0" lvl="0" marL="0" marR="0" rtl="0" algn="ctr">
              <a:lnSpc>
                <a:spcPct val="127016"/>
              </a:lnSpc>
              <a:spcBef>
                <a:spcPts val="0"/>
              </a:spcBef>
              <a:spcAft>
                <a:spcPts val="0"/>
              </a:spcAft>
              <a:buNone/>
            </a:pPr>
            <a:r>
              <a:rPr b="1" lang="en-US" sz="4797" u="none" strike="noStrike">
                <a:solidFill>
                  <a:srgbClr val="000000"/>
                </a:solidFill>
                <a:latin typeface="Open Sans"/>
                <a:ea typeface="Open Sans"/>
                <a:cs typeface="Open Sans"/>
                <a:sym typeface="Open Sans"/>
              </a:rPr>
              <a:t>Algorithms and Experiments</a:t>
            </a:r>
            <a:endParaRPr/>
          </a:p>
        </p:txBody>
      </p:sp>
      <p:sp>
        <p:nvSpPr>
          <p:cNvPr id="140" name="Google Shape;140;p2"/>
          <p:cNvSpPr txBox="1"/>
          <p:nvPr/>
        </p:nvSpPr>
        <p:spPr>
          <a:xfrm>
            <a:off x="14756161" y="7037675"/>
            <a:ext cx="3373576" cy="747921"/>
          </a:xfrm>
          <a:prstGeom prst="rect">
            <a:avLst/>
          </a:prstGeom>
          <a:noFill/>
          <a:ln>
            <a:noFill/>
          </a:ln>
        </p:spPr>
        <p:txBody>
          <a:bodyPr anchorCtr="0" anchor="t" bIns="0" lIns="0" spcFirstLastPara="1" rIns="0" wrap="square" tIns="0">
            <a:spAutoFit/>
          </a:bodyPr>
          <a:lstStyle/>
          <a:p>
            <a:pPr indent="0" lvl="0" marL="0" marR="0" rtl="0" algn="l">
              <a:lnSpc>
                <a:spcPct val="127016"/>
              </a:lnSpc>
              <a:spcBef>
                <a:spcPts val="0"/>
              </a:spcBef>
              <a:spcAft>
                <a:spcPts val="0"/>
              </a:spcAft>
              <a:buNone/>
            </a:pPr>
            <a:r>
              <a:rPr b="1" lang="en-US" sz="4797" u="none" strike="noStrike">
                <a:solidFill>
                  <a:srgbClr val="000000"/>
                </a:solidFill>
                <a:latin typeface="Open Sans"/>
                <a:ea typeface="Open Sans"/>
                <a:cs typeface="Open Sans"/>
                <a:sym typeface="Open Sans"/>
              </a:rPr>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703" name="Shape 703"/>
        <p:cNvGrpSpPr/>
        <p:nvPr/>
      </p:nvGrpSpPr>
      <p:grpSpPr>
        <a:xfrm>
          <a:off x="0" y="0"/>
          <a:ext cx="0" cy="0"/>
          <a:chOff x="0" y="0"/>
          <a:chExt cx="0" cy="0"/>
        </a:xfrm>
      </p:grpSpPr>
      <p:grpSp>
        <p:nvGrpSpPr>
          <p:cNvPr id="704" name="Google Shape;704;p20"/>
          <p:cNvGrpSpPr/>
          <p:nvPr/>
        </p:nvGrpSpPr>
        <p:grpSpPr>
          <a:xfrm>
            <a:off x="421624" y="302052"/>
            <a:ext cx="6676549" cy="9680257"/>
            <a:chOff x="12700" y="0"/>
            <a:chExt cx="8902065" cy="12907009"/>
          </a:xfrm>
        </p:grpSpPr>
        <p:cxnSp>
          <p:nvCxnSpPr>
            <p:cNvPr id="705" name="Google Shape;705;p20"/>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706" name="Google Shape;706;p20"/>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707" name="Google Shape;707;p20"/>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708" name="Google Shape;708;p20"/>
            <p:cNvGrpSpPr/>
            <p:nvPr/>
          </p:nvGrpSpPr>
          <p:grpSpPr>
            <a:xfrm>
              <a:off x="8423275" y="0"/>
              <a:ext cx="491490" cy="491490"/>
              <a:chOff x="0" y="0"/>
              <a:chExt cx="812800" cy="812800"/>
            </a:xfrm>
          </p:grpSpPr>
          <p:sp>
            <p:nvSpPr>
              <p:cNvPr id="709" name="Google Shape;709;p2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2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1" name="Google Shape;711;p20"/>
            <p:cNvGrpSpPr/>
            <p:nvPr/>
          </p:nvGrpSpPr>
          <p:grpSpPr>
            <a:xfrm>
              <a:off x="8423275" y="12415519"/>
              <a:ext cx="491490" cy="491490"/>
              <a:chOff x="0" y="0"/>
              <a:chExt cx="812800" cy="812800"/>
            </a:xfrm>
          </p:grpSpPr>
          <p:sp>
            <p:nvSpPr>
              <p:cNvPr id="712" name="Google Shape;712;p2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2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14" name="Google Shape;714;p20"/>
          <p:cNvGrpSpPr/>
          <p:nvPr/>
        </p:nvGrpSpPr>
        <p:grpSpPr>
          <a:xfrm>
            <a:off x="11985889" y="2062703"/>
            <a:ext cx="5887456" cy="6161594"/>
            <a:chOff x="0" y="0"/>
            <a:chExt cx="776637" cy="812800"/>
          </a:xfrm>
        </p:grpSpPr>
        <p:sp>
          <p:nvSpPr>
            <p:cNvPr id="715" name="Google Shape;715;p20"/>
            <p:cNvSpPr/>
            <p:nvPr/>
          </p:nvSpPr>
          <p:spPr>
            <a:xfrm>
              <a:off x="0" y="0"/>
              <a:ext cx="776637" cy="812800"/>
            </a:xfrm>
            <a:custGeom>
              <a:rect b="b" l="l" r="r" t="t"/>
              <a:pathLst>
                <a:path extrusionOk="0" h="812800" w="776637">
                  <a:moveTo>
                    <a:pt x="388319" y="0"/>
                  </a:moveTo>
                  <a:cubicBezTo>
                    <a:pt x="173856" y="0"/>
                    <a:pt x="0" y="181951"/>
                    <a:pt x="0" y="406400"/>
                  </a:cubicBezTo>
                  <a:cubicBezTo>
                    <a:pt x="0" y="630849"/>
                    <a:pt x="173856" y="812800"/>
                    <a:pt x="388319" y="812800"/>
                  </a:cubicBezTo>
                  <a:cubicBezTo>
                    <a:pt x="602781" y="812800"/>
                    <a:pt x="776637" y="630849"/>
                    <a:pt x="776637" y="406400"/>
                  </a:cubicBezTo>
                  <a:cubicBezTo>
                    <a:pt x="776637" y="181951"/>
                    <a:pt x="602781" y="0"/>
                    <a:pt x="388319"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20"/>
            <p:cNvSpPr txBox="1"/>
            <p:nvPr/>
          </p:nvSpPr>
          <p:spPr>
            <a:xfrm>
              <a:off x="72810" y="28575"/>
              <a:ext cx="631018"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7" name="Google Shape;717;p20"/>
          <p:cNvSpPr/>
          <p:nvPr/>
        </p:nvSpPr>
        <p:spPr>
          <a:xfrm>
            <a:off x="11797910" y="2190563"/>
            <a:ext cx="5905874" cy="590587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25045" r="-25045" t="0"/>
            </a:stretch>
          </a:blip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20"/>
          <p:cNvSpPr/>
          <p:nvPr/>
        </p:nvSpPr>
        <p:spPr>
          <a:xfrm>
            <a:off x="15330673" y="450471"/>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19" name="Google Shape;719;p20"/>
          <p:cNvGrpSpPr/>
          <p:nvPr/>
        </p:nvGrpSpPr>
        <p:grpSpPr>
          <a:xfrm>
            <a:off x="7317671" y="1173190"/>
            <a:ext cx="3372558" cy="1006227"/>
            <a:chOff x="0" y="0"/>
            <a:chExt cx="4496745" cy="1341635"/>
          </a:xfrm>
        </p:grpSpPr>
        <p:grpSp>
          <p:nvGrpSpPr>
            <p:cNvPr id="720" name="Google Shape;720;p20"/>
            <p:cNvGrpSpPr/>
            <p:nvPr/>
          </p:nvGrpSpPr>
          <p:grpSpPr>
            <a:xfrm rot="2700000">
              <a:off x="196478" y="196478"/>
              <a:ext cx="948679" cy="948679"/>
              <a:chOff x="0" y="0"/>
              <a:chExt cx="812800" cy="812800"/>
            </a:xfrm>
          </p:grpSpPr>
          <p:sp>
            <p:nvSpPr>
              <p:cNvPr id="721" name="Google Shape;721;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3" name="Google Shape;723;p20"/>
            <p:cNvGrpSpPr/>
            <p:nvPr/>
          </p:nvGrpSpPr>
          <p:grpSpPr>
            <a:xfrm rot="2700000">
              <a:off x="1248181" y="196478"/>
              <a:ext cx="948679" cy="948679"/>
              <a:chOff x="0" y="0"/>
              <a:chExt cx="812800" cy="812800"/>
            </a:xfrm>
          </p:grpSpPr>
          <p:sp>
            <p:nvSpPr>
              <p:cNvPr id="724" name="Google Shape;724;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6" name="Google Shape;726;p20"/>
            <p:cNvGrpSpPr/>
            <p:nvPr/>
          </p:nvGrpSpPr>
          <p:grpSpPr>
            <a:xfrm rot="2700000">
              <a:off x="2299885" y="196478"/>
              <a:ext cx="948679" cy="948679"/>
              <a:chOff x="0" y="0"/>
              <a:chExt cx="812800" cy="812800"/>
            </a:xfrm>
          </p:grpSpPr>
          <p:sp>
            <p:nvSpPr>
              <p:cNvPr id="727" name="Google Shape;727;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29" name="Google Shape;729;p20"/>
            <p:cNvGrpSpPr/>
            <p:nvPr/>
          </p:nvGrpSpPr>
          <p:grpSpPr>
            <a:xfrm rot="2700000">
              <a:off x="3351588" y="196478"/>
              <a:ext cx="948679" cy="948679"/>
              <a:chOff x="0" y="0"/>
              <a:chExt cx="812800" cy="812800"/>
            </a:xfrm>
          </p:grpSpPr>
          <p:sp>
            <p:nvSpPr>
              <p:cNvPr id="730" name="Google Shape;730;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32" name="Google Shape;732;p20"/>
          <p:cNvGrpSpPr/>
          <p:nvPr/>
        </p:nvGrpSpPr>
        <p:grpSpPr>
          <a:xfrm>
            <a:off x="14497712" y="8976083"/>
            <a:ext cx="3372558" cy="1006227"/>
            <a:chOff x="0" y="0"/>
            <a:chExt cx="4496745" cy="1341635"/>
          </a:xfrm>
        </p:grpSpPr>
        <p:grpSp>
          <p:nvGrpSpPr>
            <p:cNvPr id="733" name="Google Shape;733;p20"/>
            <p:cNvGrpSpPr/>
            <p:nvPr/>
          </p:nvGrpSpPr>
          <p:grpSpPr>
            <a:xfrm rot="2700000">
              <a:off x="196478" y="196478"/>
              <a:ext cx="948679" cy="948679"/>
              <a:chOff x="0" y="0"/>
              <a:chExt cx="812800" cy="812800"/>
            </a:xfrm>
          </p:grpSpPr>
          <p:sp>
            <p:nvSpPr>
              <p:cNvPr id="734" name="Google Shape;734;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6" name="Google Shape;736;p20"/>
            <p:cNvGrpSpPr/>
            <p:nvPr/>
          </p:nvGrpSpPr>
          <p:grpSpPr>
            <a:xfrm rot="2700000">
              <a:off x="1248181" y="196478"/>
              <a:ext cx="948679" cy="948679"/>
              <a:chOff x="0" y="0"/>
              <a:chExt cx="812800" cy="812800"/>
            </a:xfrm>
          </p:grpSpPr>
          <p:sp>
            <p:nvSpPr>
              <p:cNvPr id="737" name="Google Shape;737;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39" name="Google Shape;739;p20"/>
            <p:cNvGrpSpPr/>
            <p:nvPr/>
          </p:nvGrpSpPr>
          <p:grpSpPr>
            <a:xfrm rot="2700000">
              <a:off x="2299885" y="196478"/>
              <a:ext cx="948679" cy="948679"/>
              <a:chOff x="0" y="0"/>
              <a:chExt cx="812800" cy="812800"/>
            </a:xfrm>
          </p:grpSpPr>
          <p:sp>
            <p:nvSpPr>
              <p:cNvPr id="740" name="Google Shape;740;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2" name="Google Shape;742;p20"/>
            <p:cNvGrpSpPr/>
            <p:nvPr/>
          </p:nvGrpSpPr>
          <p:grpSpPr>
            <a:xfrm rot="2700000">
              <a:off x="3351588" y="196478"/>
              <a:ext cx="948679" cy="948679"/>
              <a:chOff x="0" y="0"/>
              <a:chExt cx="812800" cy="812800"/>
            </a:xfrm>
          </p:grpSpPr>
          <p:sp>
            <p:nvSpPr>
              <p:cNvPr id="743" name="Google Shape;743;p2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2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745" name="Google Shape;745;p20"/>
          <p:cNvSpPr txBox="1"/>
          <p:nvPr/>
        </p:nvSpPr>
        <p:spPr>
          <a:xfrm>
            <a:off x="412099" y="2618964"/>
            <a:ext cx="11947741" cy="5829316"/>
          </a:xfrm>
          <a:prstGeom prst="rect">
            <a:avLst/>
          </a:prstGeom>
          <a:noFill/>
          <a:ln>
            <a:noFill/>
          </a:ln>
        </p:spPr>
        <p:txBody>
          <a:bodyPr anchorCtr="0" anchor="t" bIns="0" lIns="0" spcFirstLastPara="1" rIns="0" wrap="square" tIns="0">
            <a:spAutoFit/>
          </a:bodyPr>
          <a:lstStyle/>
          <a:p>
            <a:pPr indent="0" lvl="0" marL="0" marR="0" rtl="0" algn="ctr">
              <a:lnSpc>
                <a:spcPct val="115996"/>
              </a:lnSpc>
              <a:spcBef>
                <a:spcPts val="0"/>
              </a:spcBef>
              <a:spcAft>
                <a:spcPts val="0"/>
              </a:spcAft>
              <a:buNone/>
            </a:pPr>
            <a:r>
              <a:rPr lang="en-US" sz="13128">
                <a:solidFill>
                  <a:srgbClr val="81DF99"/>
                </a:solidFill>
                <a:latin typeface="Arial"/>
                <a:ea typeface="Arial"/>
                <a:cs typeface="Arial"/>
                <a:sym typeface="Arial"/>
              </a:rPr>
              <a:t>ALGORITHMS AND EXPERIMENTS</a:t>
            </a:r>
            <a:endParaRPr/>
          </a:p>
        </p:txBody>
      </p:sp>
      <p:grpSp>
        <p:nvGrpSpPr>
          <p:cNvPr id="746" name="Google Shape;746;p20"/>
          <p:cNvGrpSpPr/>
          <p:nvPr/>
        </p:nvGrpSpPr>
        <p:grpSpPr>
          <a:xfrm>
            <a:off x="822108" y="822960"/>
            <a:ext cx="2933028" cy="713220"/>
            <a:chOff x="0" y="0"/>
            <a:chExt cx="3910704" cy="950960"/>
          </a:xfrm>
        </p:grpSpPr>
        <p:sp>
          <p:nvSpPr>
            <p:cNvPr id="747" name="Google Shape;747;p2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2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752" name="Shape 752"/>
        <p:cNvGrpSpPr/>
        <p:nvPr/>
      </p:nvGrpSpPr>
      <p:grpSpPr>
        <a:xfrm>
          <a:off x="0" y="0"/>
          <a:ext cx="0" cy="0"/>
          <a:chOff x="0" y="0"/>
          <a:chExt cx="0" cy="0"/>
        </a:xfrm>
      </p:grpSpPr>
      <p:grpSp>
        <p:nvGrpSpPr>
          <p:cNvPr id="753" name="Google Shape;753;p21"/>
          <p:cNvGrpSpPr/>
          <p:nvPr/>
        </p:nvGrpSpPr>
        <p:grpSpPr>
          <a:xfrm>
            <a:off x="513779" y="303372"/>
            <a:ext cx="6676549" cy="9680257"/>
            <a:chOff x="12700" y="0"/>
            <a:chExt cx="8902065" cy="12907009"/>
          </a:xfrm>
        </p:grpSpPr>
        <p:cxnSp>
          <p:nvCxnSpPr>
            <p:cNvPr id="754" name="Google Shape;754;p21"/>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755" name="Google Shape;755;p21"/>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756" name="Google Shape;756;p21"/>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757" name="Google Shape;757;p21"/>
            <p:cNvGrpSpPr/>
            <p:nvPr/>
          </p:nvGrpSpPr>
          <p:grpSpPr>
            <a:xfrm>
              <a:off x="8423275" y="0"/>
              <a:ext cx="491490" cy="491490"/>
              <a:chOff x="0" y="0"/>
              <a:chExt cx="812800" cy="812800"/>
            </a:xfrm>
          </p:grpSpPr>
          <p:sp>
            <p:nvSpPr>
              <p:cNvPr id="758" name="Google Shape;758;p2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2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0" name="Google Shape;760;p21"/>
            <p:cNvGrpSpPr/>
            <p:nvPr/>
          </p:nvGrpSpPr>
          <p:grpSpPr>
            <a:xfrm>
              <a:off x="8423275" y="12415519"/>
              <a:ext cx="491490" cy="491490"/>
              <a:chOff x="0" y="0"/>
              <a:chExt cx="812800" cy="812800"/>
            </a:xfrm>
          </p:grpSpPr>
          <p:sp>
            <p:nvSpPr>
              <p:cNvPr id="761" name="Google Shape;761;p2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2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63" name="Google Shape;763;p21"/>
          <p:cNvGrpSpPr/>
          <p:nvPr/>
        </p:nvGrpSpPr>
        <p:grpSpPr>
          <a:xfrm>
            <a:off x="6490544" y="1199001"/>
            <a:ext cx="5403375" cy="1262572"/>
            <a:chOff x="0" y="-263536"/>
            <a:chExt cx="7204499" cy="1683430"/>
          </a:xfrm>
        </p:grpSpPr>
        <p:grpSp>
          <p:nvGrpSpPr>
            <p:cNvPr id="764" name="Google Shape;764;p21"/>
            <p:cNvGrpSpPr/>
            <p:nvPr/>
          </p:nvGrpSpPr>
          <p:grpSpPr>
            <a:xfrm>
              <a:off x="0" y="-93542"/>
              <a:ext cx="6989169" cy="1513436"/>
              <a:chOff x="0" y="-47625"/>
              <a:chExt cx="1263053" cy="273501"/>
            </a:xfrm>
          </p:grpSpPr>
          <p:sp>
            <p:nvSpPr>
              <p:cNvPr id="765" name="Google Shape;765;p21"/>
              <p:cNvSpPr/>
              <p:nvPr/>
            </p:nvSpPr>
            <p:spPr>
              <a:xfrm>
                <a:off x="0" y="0"/>
                <a:ext cx="1263053" cy="225876"/>
              </a:xfrm>
              <a:custGeom>
                <a:rect b="b" l="l" r="r" t="t"/>
                <a:pathLst>
                  <a:path extrusionOk="0" h="225876" w="1263053">
                    <a:moveTo>
                      <a:pt x="0" y="0"/>
                    </a:moveTo>
                    <a:lnTo>
                      <a:pt x="1263053" y="0"/>
                    </a:lnTo>
                    <a:lnTo>
                      <a:pt x="1263053" y="225876"/>
                    </a:lnTo>
                    <a:lnTo>
                      <a:pt x="0" y="2258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21"/>
              <p:cNvSpPr txBox="1"/>
              <p:nvPr/>
            </p:nvSpPr>
            <p:spPr>
              <a:xfrm>
                <a:off x="0" y="-47625"/>
                <a:ext cx="1263053" cy="273501"/>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67" name="Google Shape;767;p21"/>
            <p:cNvGrpSpPr/>
            <p:nvPr/>
          </p:nvGrpSpPr>
          <p:grpSpPr>
            <a:xfrm>
              <a:off x="215330" y="-263536"/>
              <a:ext cx="6989169" cy="1513436"/>
              <a:chOff x="0" y="-47625"/>
              <a:chExt cx="1263053" cy="273501"/>
            </a:xfrm>
          </p:grpSpPr>
          <p:sp>
            <p:nvSpPr>
              <p:cNvPr id="768" name="Google Shape;768;p21"/>
              <p:cNvSpPr/>
              <p:nvPr/>
            </p:nvSpPr>
            <p:spPr>
              <a:xfrm>
                <a:off x="0" y="0"/>
                <a:ext cx="1263053" cy="225876"/>
              </a:xfrm>
              <a:custGeom>
                <a:rect b="b" l="l" r="r" t="t"/>
                <a:pathLst>
                  <a:path extrusionOk="0" h="225876" w="1263053">
                    <a:moveTo>
                      <a:pt x="0" y="0"/>
                    </a:moveTo>
                    <a:lnTo>
                      <a:pt x="1263053" y="0"/>
                    </a:lnTo>
                    <a:lnTo>
                      <a:pt x="1263053" y="225876"/>
                    </a:lnTo>
                    <a:lnTo>
                      <a:pt x="0" y="225876"/>
                    </a:lnTo>
                    <a:close/>
                  </a:path>
                </a:pathLst>
              </a:custGeom>
              <a:solidFill>
                <a:srgbClr val="D3F6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1"/>
              <p:cNvSpPr txBox="1"/>
              <p:nvPr/>
            </p:nvSpPr>
            <p:spPr>
              <a:xfrm>
                <a:off x="0" y="-47625"/>
                <a:ext cx="1263053" cy="273501"/>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770" name="Google Shape;770;p21"/>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1"/>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2" name="Google Shape;772;p21"/>
          <p:cNvGrpSpPr/>
          <p:nvPr/>
        </p:nvGrpSpPr>
        <p:grpSpPr>
          <a:xfrm>
            <a:off x="687596" y="2461573"/>
            <a:ext cx="4938552" cy="4938552"/>
            <a:chOff x="0" y="0"/>
            <a:chExt cx="812800" cy="812800"/>
          </a:xfrm>
        </p:grpSpPr>
        <p:sp>
          <p:nvSpPr>
            <p:cNvPr id="773" name="Google Shape;77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5" name="Google Shape;775;p21"/>
          <p:cNvSpPr/>
          <p:nvPr/>
        </p:nvSpPr>
        <p:spPr>
          <a:xfrm>
            <a:off x="830138" y="2461573"/>
            <a:ext cx="4796010" cy="479601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16664" r="-16663" t="0"/>
            </a:stretch>
          </a:blip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21"/>
          <p:cNvSpPr txBox="1"/>
          <p:nvPr/>
        </p:nvSpPr>
        <p:spPr>
          <a:xfrm>
            <a:off x="6925884" y="1401644"/>
            <a:ext cx="5655375" cy="8286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499">
                <a:solidFill>
                  <a:srgbClr val="100F0D"/>
                </a:solidFill>
                <a:latin typeface="Oswald"/>
                <a:ea typeface="Oswald"/>
                <a:cs typeface="Oswald"/>
                <a:sym typeface="Oswald"/>
              </a:rPr>
              <a:t>Algorithm used</a:t>
            </a:r>
            <a:endParaRPr/>
          </a:p>
        </p:txBody>
      </p:sp>
      <p:sp>
        <p:nvSpPr>
          <p:cNvPr id="777" name="Google Shape;777;p21"/>
          <p:cNvSpPr txBox="1"/>
          <p:nvPr/>
        </p:nvSpPr>
        <p:spPr>
          <a:xfrm>
            <a:off x="5904337" y="3937443"/>
            <a:ext cx="11979164" cy="4949190"/>
          </a:xfrm>
          <a:prstGeom prst="rect">
            <a:avLst/>
          </a:prstGeom>
          <a:noFill/>
          <a:ln>
            <a:noFill/>
          </a:ln>
        </p:spPr>
        <p:txBody>
          <a:bodyPr anchorCtr="0" anchor="t" bIns="0" lIns="0" spcFirstLastPara="1" rIns="0" wrap="square" tIns="0">
            <a:spAutoFit/>
          </a:bodyPr>
          <a:lstStyle/>
          <a:p>
            <a:pPr indent="0" lvl="0" marL="0" marR="0" rtl="0" algn="l">
              <a:lnSpc>
                <a:spcPct val="146000"/>
              </a:lnSpc>
              <a:spcBef>
                <a:spcPts val="0"/>
              </a:spcBef>
              <a:spcAft>
                <a:spcPts val="0"/>
              </a:spcAft>
              <a:buNone/>
            </a:pPr>
            <a:r>
              <a:rPr lang="en-US" sz="3000">
                <a:solidFill>
                  <a:srgbClr val="100F0D"/>
                </a:solidFill>
                <a:latin typeface="Arial"/>
                <a:ea typeface="Arial"/>
                <a:cs typeface="Arial"/>
                <a:sym typeface="Arial"/>
              </a:rPr>
              <a:t> - A decision tree is a tree structure such that:</a:t>
            </a:r>
            <a:endParaRPr/>
          </a:p>
          <a:p>
            <a:pPr indent="-323851" lvl="1" marL="647702" marR="0" rtl="0" algn="l">
              <a:lnSpc>
                <a:spcPct val="146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Each node in the network corresponds to a test on an attribute.</a:t>
            </a:r>
            <a:endParaRPr/>
          </a:p>
          <a:p>
            <a:pPr indent="0" lvl="0" marL="0" marR="0" rtl="0" algn="l">
              <a:lnSpc>
                <a:spcPct val="146000"/>
              </a:lnSpc>
              <a:spcBef>
                <a:spcPts val="0"/>
              </a:spcBef>
              <a:spcAft>
                <a:spcPts val="0"/>
              </a:spcAft>
              <a:buNone/>
            </a:pPr>
            <a:r>
              <a:t/>
            </a:r>
            <a:endParaRPr sz="3000">
              <a:solidFill>
                <a:srgbClr val="FFFFFF"/>
              </a:solidFill>
              <a:latin typeface="Arial"/>
              <a:ea typeface="Arial"/>
              <a:cs typeface="Arial"/>
              <a:sym typeface="Arial"/>
            </a:endParaRPr>
          </a:p>
          <a:p>
            <a:pPr indent="-323851" lvl="1" marL="647702" marR="0" rtl="0" algn="l">
              <a:lnSpc>
                <a:spcPct val="146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Each branch represents the test result.</a:t>
            </a:r>
            <a:endParaRPr/>
          </a:p>
          <a:p>
            <a:pPr indent="0" lvl="0" marL="0" marR="0" rtl="0" algn="l">
              <a:lnSpc>
                <a:spcPct val="146000"/>
              </a:lnSpc>
              <a:spcBef>
                <a:spcPts val="0"/>
              </a:spcBef>
              <a:spcAft>
                <a:spcPts val="0"/>
              </a:spcAft>
              <a:buNone/>
            </a:pPr>
            <a:r>
              <a:t/>
            </a:r>
            <a:endParaRPr sz="3000">
              <a:solidFill>
                <a:srgbClr val="FFFFFF"/>
              </a:solidFill>
              <a:latin typeface="Arial"/>
              <a:ea typeface="Arial"/>
              <a:cs typeface="Arial"/>
              <a:sym typeface="Arial"/>
            </a:endParaRPr>
          </a:p>
          <a:p>
            <a:pPr indent="-323851" lvl="1" marL="647702" marR="0" rtl="0" algn="l">
              <a:lnSpc>
                <a:spcPct val="146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Leaf nodes represent classes or class distributions.</a:t>
            </a:r>
            <a:endParaRPr/>
          </a:p>
          <a:p>
            <a:pPr indent="0" lvl="0" marL="0" marR="0" rtl="0" algn="l">
              <a:lnSpc>
                <a:spcPct val="146000"/>
              </a:lnSpc>
              <a:spcBef>
                <a:spcPts val="0"/>
              </a:spcBef>
              <a:spcAft>
                <a:spcPts val="0"/>
              </a:spcAft>
              <a:buNone/>
            </a:pPr>
            <a:r>
              <a:t/>
            </a:r>
            <a:endParaRPr sz="3000">
              <a:solidFill>
                <a:srgbClr val="FFFFFF"/>
              </a:solidFill>
              <a:latin typeface="Arial"/>
              <a:ea typeface="Arial"/>
              <a:cs typeface="Arial"/>
              <a:sym typeface="Arial"/>
            </a:endParaRPr>
          </a:p>
          <a:p>
            <a:pPr indent="-323851" lvl="1" marL="647702" marR="0" rtl="0" algn="l">
              <a:lnSpc>
                <a:spcPct val="146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The highest node in the tree is the root node. </a:t>
            </a:r>
            <a:endParaRPr/>
          </a:p>
        </p:txBody>
      </p:sp>
      <p:grpSp>
        <p:nvGrpSpPr>
          <p:cNvPr id="778" name="Google Shape;778;p21"/>
          <p:cNvGrpSpPr/>
          <p:nvPr/>
        </p:nvGrpSpPr>
        <p:grpSpPr>
          <a:xfrm>
            <a:off x="14574882" y="8977403"/>
            <a:ext cx="3372558" cy="1006227"/>
            <a:chOff x="0" y="0"/>
            <a:chExt cx="4496745" cy="1341635"/>
          </a:xfrm>
        </p:grpSpPr>
        <p:grpSp>
          <p:nvGrpSpPr>
            <p:cNvPr id="779" name="Google Shape;779;p21"/>
            <p:cNvGrpSpPr/>
            <p:nvPr/>
          </p:nvGrpSpPr>
          <p:grpSpPr>
            <a:xfrm rot="2700000">
              <a:off x="196478" y="196478"/>
              <a:ext cx="948679" cy="948679"/>
              <a:chOff x="0" y="0"/>
              <a:chExt cx="812800" cy="812800"/>
            </a:xfrm>
          </p:grpSpPr>
          <p:sp>
            <p:nvSpPr>
              <p:cNvPr id="780" name="Google Shape;780;p2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2" name="Google Shape;782;p21"/>
            <p:cNvGrpSpPr/>
            <p:nvPr/>
          </p:nvGrpSpPr>
          <p:grpSpPr>
            <a:xfrm rot="2700000">
              <a:off x="1248181" y="196478"/>
              <a:ext cx="948679" cy="948679"/>
              <a:chOff x="0" y="0"/>
              <a:chExt cx="812800" cy="812800"/>
            </a:xfrm>
          </p:grpSpPr>
          <p:sp>
            <p:nvSpPr>
              <p:cNvPr id="783" name="Google Shape;783;p2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5" name="Google Shape;785;p21"/>
            <p:cNvGrpSpPr/>
            <p:nvPr/>
          </p:nvGrpSpPr>
          <p:grpSpPr>
            <a:xfrm rot="2700000">
              <a:off x="2299885" y="196478"/>
              <a:ext cx="948679" cy="948679"/>
              <a:chOff x="0" y="0"/>
              <a:chExt cx="812800" cy="812800"/>
            </a:xfrm>
          </p:grpSpPr>
          <p:sp>
            <p:nvSpPr>
              <p:cNvPr id="786" name="Google Shape;786;p2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88" name="Google Shape;788;p21"/>
            <p:cNvGrpSpPr/>
            <p:nvPr/>
          </p:nvGrpSpPr>
          <p:grpSpPr>
            <a:xfrm rot="2700000">
              <a:off x="3351588" y="196478"/>
              <a:ext cx="948679" cy="948679"/>
              <a:chOff x="0" y="0"/>
              <a:chExt cx="812800" cy="812800"/>
            </a:xfrm>
          </p:grpSpPr>
          <p:sp>
            <p:nvSpPr>
              <p:cNvPr id="789" name="Google Shape;789;p2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91" name="Google Shape;791;p21"/>
          <p:cNvGrpSpPr/>
          <p:nvPr/>
        </p:nvGrpSpPr>
        <p:grpSpPr>
          <a:xfrm>
            <a:off x="822108" y="822960"/>
            <a:ext cx="2933028" cy="713220"/>
            <a:chOff x="0" y="0"/>
            <a:chExt cx="3910704" cy="950960"/>
          </a:xfrm>
        </p:grpSpPr>
        <p:sp>
          <p:nvSpPr>
            <p:cNvPr id="792" name="Google Shape;792;p2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2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794" name="Google Shape;794;p21"/>
          <p:cNvSpPr txBox="1"/>
          <p:nvPr/>
        </p:nvSpPr>
        <p:spPr>
          <a:xfrm>
            <a:off x="6470888" y="2841953"/>
            <a:ext cx="5499837"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440380"/>
                </a:solidFill>
                <a:latin typeface="Arial"/>
                <a:ea typeface="Arial"/>
                <a:cs typeface="Arial"/>
                <a:sym typeface="Arial"/>
              </a:rPr>
              <a:t>Decision Tree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798" name="Shape 798"/>
        <p:cNvGrpSpPr/>
        <p:nvPr/>
      </p:nvGrpSpPr>
      <p:grpSpPr>
        <a:xfrm>
          <a:off x="0" y="0"/>
          <a:ext cx="0" cy="0"/>
          <a:chOff x="0" y="0"/>
          <a:chExt cx="0" cy="0"/>
        </a:xfrm>
      </p:grpSpPr>
      <p:grpSp>
        <p:nvGrpSpPr>
          <p:cNvPr id="799" name="Google Shape;799;p22"/>
          <p:cNvGrpSpPr/>
          <p:nvPr/>
        </p:nvGrpSpPr>
        <p:grpSpPr>
          <a:xfrm>
            <a:off x="513779" y="303372"/>
            <a:ext cx="6676549" cy="9680257"/>
            <a:chOff x="12700" y="0"/>
            <a:chExt cx="8902065" cy="12907009"/>
          </a:xfrm>
        </p:grpSpPr>
        <p:cxnSp>
          <p:nvCxnSpPr>
            <p:cNvPr id="800" name="Google Shape;800;p22"/>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801" name="Google Shape;801;p22"/>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802" name="Google Shape;802;p22"/>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803" name="Google Shape;803;p22"/>
            <p:cNvGrpSpPr/>
            <p:nvPr/>
          </p:nvGrpSpPr>
          <p:grpSpPr>
            <a:xfrm>
              <a:off x="8423275" y="0"/>
              <a:ext cx="491490" cy="491490"/>
              <a:chOff x="0" y="0"/>
              <a:chExt cx="812800" cy="812800"/>
            </a:xfrm>
          </p:grpSpPr>
          <p:sp>
            <p:nvSpPr>
              <p:cNvPr id="804" name="Google Shape;804;p2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2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06" name="Google Shape;806;p22"/>
            <p:cNvGrpSpPr/>
            <p:nvPr/>
          </p:nvGrpSpPr>
          <p:grpSpPr>
            <a:xfrm>
              <a:off x="8423275" y="12415519"/>
              <a:ext cx="491490" cy="491490"/>
              <a:chOff x="0" y="0"/>
              <a:chExt cx="812800" cy="812800"/>
            </a:xfrm>
          </p:grpSpPr>
          <p:sp>
            <p:nvSpPr>
              <p:cNvPr id="807" name="Google Shape;807;p2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2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09" name="Google Shape;809;p22"/>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10" name="Google Shape;810;p22"/>
          <p:cNvGrpSpPr/>
          <p:nvPr/>
        </p:nvGrpSpPr>
        <p:grpSpPr>
          <a:xfrm>
            <a:off x="14574882" y="8977403"/>
            <a:ext cx="3372558" cy="1006227"/>
            <a:chOff x="0" y="0"/>
            <a:chExt cx="4496745" cy="1341635"/>
          </a:xfrm>
        </p:grpSpPr>
        <p:grpSp>
          <p:nvGrpSpPr>
            <p:cNvPr id="811" name="Google Shape;811;p22"/>
            <p:cNvGrpSpPr/>
            <p:nvPr/>
          </p:nvGrpSpPr>
          <p:grpSpPr>
            <a:xfrm rot="2700000">
              <a:off x="196478" y="196478"/>
              <a:ext cx="948679" cy="948679"/>
              <a:chOff x="0" y="0"/>
              <a:chExt cx="812800" cy="812800"/>
            </a:xfrm>
          </p:grpSpPr>
          <p:sp>
            <p:nvSpPr>
              <p:cNvPr id="812" name="Google Shape;812;p2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2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4" name="Google Shape;814;p22"/>
            <p:cNvGrpSpPr/>
            <p:nvPr/>
          </p:nvGrpSpPr>
          <p:grpSpPr>
            <a:xfrm rot="2700000">
              <a:off x="1248181" y="196478"/>
              <a:ext cx="948679" cy="948679"/>
              <a:chOff x="0" y="0"/>
              <a:chExt cx="812800" cy="812800"/>
            </a:xfrm>
          </p:grpSpPr>
          <p:sp>
            <p:nvSpPr>
              <p:cNvPr id="815" name="Google Shape;815;p2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2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17" name="Google Shape;817;p22"/>
            <p:cNvGrpSpPr/>
            <p:nvPr/>
          </p:nvGrpSpPr>
          <p:grpSpPr>
            <a:xfrm rot="2700000">
              <a:off x="2299885" y="196478"/>
              <a:ext cx="948679" cy="948679"/>
              <a:chOff x="0" y="0"/>
              <a:chExt cx="812800" cy="812800"/>
            </a:xfrm>
          </p:grpSpPr>
          <p:sp>
            <p:nvSpPr>
              <p:cNvPr id="818" name="Google Shape;818;p2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2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20" name="Google Shape;820;p22"/>
            <p:cNvGrpSpPr/>
            <p:nvPr/>
          </p:nvGrpSpPr>
          <p:grpSpPr>
            <a:xfrm rot="2700000">
              <a:off x="3351588" y="196478"/>
              <a:ext cx="948679" cy="948679"/>
              <a:chOff x="0" y="0"/>
              <a:chExt cx="812800" cy="812800"/>
            </a:xfrm>
          </p:grpSpPr>
          <p:sp>
            <p:nvSpPr>
              <p:cNvPr id="821" name="Google Shape;821;p2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2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23" name="Google Shape;823;p22"/>
          <p:cNvGrpSpPr/>
          <p:nvPr/>
        </p:nvGrpSpPr>
        <p:grpSpPr>
          <a:xfrm>
            <a:off x="822108" y="822960"/>
            <a:ext cx="2933028" cy="713220"/>
            <a:chOff x="0" y="0"/>
            <a:chExt cx="3910704" cy="950960"/>
          </a:xfrm>
        </p:grpSpPr>
        <p:sp>
          <p:nvSpPr>
            <p:cNvPr id="824" name="Google Shape;824;p2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2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826" name="Google Shape;826;p22"/>
          <p:cNvSpPr/>
          <p:nvPr/>
        </p:nvSpPr>
        <p:spPr>
          <a:xfrm>
            <a:off x="2930830" y="3044706"/>
            <a:ext cx="12426339" cy="5728239"/>
          </a:xfrm>
          <a:custGeom>
            <a:rect b="b" l="l" r="r" t="t"/>
            <a:pathLst>
              <a:path extrusionOk="0" h="5728239" w="12426339">
                <a:moveTo>
                  <a:pt x="0" y="0"/>
                </a:moveTo>
                <a:lnTo>
                  <a:pt x="12426340" y="0"/>
                </a:lnTo>
                <a:lnTo>
                  <a:pt x="12426340" y="5728240"/>
                </a:lnTo>
                <a:lnTo>
                  <a:pt x="0" y="572824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22"/>
          <p:cNvSpPr txBox="1"/>
          <p:nvPr/>
        </p:nvSpPr>
        <p:spPr>
          <a:xfrm>
            <a:off x="2930830" y="1530231"/>
            <a:ext cx="7527539" cy="958259"/>
          </a:xfrm>
          <a:prstGeom prst="rect">
            <a:avLst/>
          </a:prstGeom>
          <a:noFill/>
          <a:ln>
            <a:noFill/>
          </a:ln>
        </p:spPr>
        <p:txBody>
          <a:bodyPr anchorCtr="0" anchor="t" bIns="0" lIns="0" spcFirstLastPara="1" rIns="0" wrap="square" tIns="0">
            <a:spAutoFit/>
          </a:bodyPr>
          <a:lstStyle/>
          <a:p>
            <a:pPr indent="0" lvl="0" marL="0" marR="0" rtl="0" algn="l">
              <a:lnSpc>
                <a:spcPct val="187993"/>
              </a:lnSpc>
              <a:spcBef>
                <a:spcPts val="0"/>
              </a:spcBef>
              <a:spcAft>
                <a:spcPts val="0"/>
              </a:spcAft>
              <a:buNone/>
            </a:pPr>
            <a:r>
              <a:rPr lang="en-US" sz="4431" u="none" strike="noStrike">
                <a:solidFill>
                  <a:srgbClr val="000000"/>
                </a:solidFill>
                <a:latin typeface="Arial"/>
                <a:ea typeface="Arial"/>
                <a:cs typeface="Arial"/>
                <a:sym typeface="Arial"/>
              </a:rPr>
              <a:t>Decision tree shape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831" name="Shape 831"/>
        <p:cNvGrpSpPr/>
        <p:nvPr/>
      </p:nvGrpSpPr>
      <p:grpSpPr>
        <a:xfrm>
          <a:off x="0" y="0"/>
          <a:ext cx="0" cy="0"/>
          <a:chOff x="0" y="0"/>
          <a:chExt cx="0" cy="0"/>
        </a:xfrm>
      </p:grpSpPr>
      <p:grpSp>
        <p:nvGrpSpPr>
          <p:cNvPr id="832" name="Google Shape;832;p23"/>
          <p:cNvGrpSpPr/>
          <p:nvPr/>
        </p:nvGrpSpPr>
        <p:grpSpPr>
          <a:xfrm>
            <a:off x="513779" y="303372"/>
            <a:ext cx="6676549" cy="9680257"/>
            <a:chOff x="12700" y="0"/>
            <a:chExt cx="8902065" cy="12907009"/>
          </a:xfrm>
        </p:grpSpPr>
        <p:cxnSp>
          <p:nvCxnSpPr>
            <p:cNvPr id="833" name="Google Shape;833;p23"/>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834" name="Google Shape;834;p23"/>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835" name="Google Shape;835;p23"/>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836" name="Google Shape;836;p23"/>
            <p:cNvGrpSpPr/>
            <p:nvPr/>
          </p:nvGrpSpPr>
          <p:grpSpPr>
            <a:xfrm>
              <a:off x="8423275" y="0"/>
              <a:ext cx="491490" cy="491490"/>
              <a:chOff x="0" y="0"/>
              <a:chExt cx="812800" cy="812800"/>
            </a:xfrm>
          </p:grpSpPr>
          <p:sp>
            <p:nvSpPr>
              <p:cNvPr id="837" name="Google Shape;837;p2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2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39" name="Google Shape;839;p23"/>
            <p:cNvGrpSpPr/>
            <p:nvPr/>
          </p:nvGrpSpPr>
          <p:grpSpPr>
            <a:xfrm>
              <a:off x="8423275" y="12415519"/>
              <a:ext cx="491490" cy="491490"/>
              <a:chOff x="0" y="0"/>
              <a:chExt cx="812800" cy="812800"/>
            </a:xfrm>
          </p:grpSpPr>
          <p:sp>
            <p:nvSpPr>
              <p:cNvPr id="840" name="Google Shape;840;p2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2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42" name="Google Shape;842;p23"/>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43" name="Google Shape;843;p23"/>
          <p:cNvGrpSpPr/>
          <p:nvPr/>
        </p:nvGrpSpPr>
        <p:grpSpPr>
          <a:xfrm>
            <a:off x="14574882" y="8977403"/>
            <a:ext cx="3372558" cy="1006227"/>
            <a:chOff x="0" y="0"/>
            <a:chExt cx="4496745" cy="1341635"/>
          </a:xfrm>
        </p:grpSpPr>
        <p:grpSp>
          <p:nvGrpSpPr>
            <p:cNvPr id="844" name="Google Shape;844;p23"/>
            <p:cNvGrpSpPr/>
            <p:nvPr/>
          </p:nvGrpSpPr>
          <p:grpSpPr>
            <a:xfrm rot="2700000">
              <a:off x="196478" y="196478"/>
              <a:ext cx="948679" cy="948679"/>
              <a:chOff x="0" y="0"/>
              <a:chExt cx="812800" cy="812800"/>
            </a:xfrm>
          </p:grpSpPr>
          <p:sp>
            <p:nvSpPr>
              <p:cNvPr id="845" name="Google Shape;845;p2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7" name="Google Shape;847;p23"/>
            <p:cNvGrpSpPr/>
            <p:nvPr/>
          </p:nvGrpSpPr>
          <p:grpSpPr>
            <a:xfrm rot="2700000">
              <a:off x="1248181" y="196478"/>
              <a:ext cx="948679" cy="948679"/>
              <a:chOff x="0" y="0"/>
              <a:chExt cx="812800" cy="812800"/>
            </a:xfrm>
          </p:grpSpPr>
          <p:sp>
            <p:nvSpPr>
              <p:cNvPr id="848" name="Google Shape;848;p2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0" name="Google Shape;850;p23"/>
            <p:cNvGrpSpPr/>
            <p:nvPr/>
          </p:nvGrpSpPr>
          <p:grpSpPr>
            <a:xfrm rot="2700000">
              <a:off x="2299885" y="196478"/>
              <a:ext cx="948679" cy="948679"/>
              <a:chOff x="0" y="0"/>
              <a:chExt cx="812800" cy="812800"/>
            </a:xfrm>
          </p:grpSpPr>
          <p:sp>
            <p:nvSpPr>
              <p:cNvPr id="851" name="Google Shape;851;p2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3" name="Google Shape;853;p23"/>
            <p:cNvGrpSpPr/>
            <p:nvPr/>
          </p:nvGrpSpPr>
          <p:grpSpPr>
            <a:xfrm rot="2700000">
              <a:off x="3351588" y="196478"/>
              <a:ext cx="948679" cy="948679"/>
              <a:chOff x="0" y="0"/>
              <a:chExt cx="812800" cy="812800"/>
            </a:xfrm>
          </p:grpSpPr>
          <p:sp>
            <p:nvSpPr>
              <p:cNvPr id="854" name="Google Shape;854;p2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2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56" name="Google Shape;856;p23"/>
          <p:cNvGrpSpPr/>
          <p:nvPr/>
        </p:nvGrpSpPr>
        <p:grpSpPr>
          <a:xfrm>
            <a:off x="822108" y="822960"/>
            <a:ext cx="2933028" cy="713220"/>
            <a:chOff x="0" y="0"/>
            <a:chExt cx="3910704" cy="950960"/>
          </a:xfrm>
        </p:grpSpPr>
        <p:sp>
          <p:nvSpPr>
            <p:cNvPr id="857" name="Google Shape;857;p2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859" name="Google Shape;859;p23"/>
          <p:cNvSpPr txBox="1"/>
          <p:nvPr/>
        </p:nvSpPr>
        <p:spPr>
          <a:xfrm>
            <a:off x="1630326" y="1330206"/>
            <a:ext cx="5837936" cy="1285613"/>
          </a:xfrm>
          <a:prstGeom prst="rect">
            <a:avLst/>
          </a:prstGeom>
          <a:noFill/>
          <a:ln>
            <a:noFill/>
          </a:ln>
        </p:spPr>
        <p:txBody>
          <a:bodyPr anchorCtr="0" anchor="t" bIns="0" lIns="0" spcFirstLastPara="1" rIns="0" wrap="square" tIns="0">
            <a:spAutoFit/>
          </a:bodyPr>
          <a:lstStyle/>
          <a:p>
            <a:pPr indent="0" lvl="0" marL="0" marR="0" rtl="0" algn="l">
              <a:lnSpc>
                <a:spcPct val="188008"/>
              </a:lnSpc>
              <a:spcBef>
                <a:spcPts val="0"/>
              </a:spcBef>
              <a:spcAft>
                <a:spcPts val="0"/>
              </a:spcAft>
              <a:buNone/>
            </a:pPr>
            <a:r>
              <a:rPr lang="en-US" sz="5879" u="none" strike="noStrike">
                <a:solidFill>
                  <a:srgbClr val="000000"/>
                </a:solidFill>
                <a:latin typeface="Arial"/>
                <a:ea typeface="Arial"/>
                <a:cs typeface="Arial"/>
                <a:sym typeface="Arial"/>
              </a:rPr>
              <a:t>Basic strategy</a:t>
            </a:r>
            <a:endParaRPr/>
          </a:p>
        </p:txBody>
      </p:sp>
      <p:sp>
        <p:nvSpPr>
          <p:cNvPr id="860" name="Google Shape;860;p23"/>
          <p:cNvSpPr txBox="1"/>
          <p:nvPr/>
        </p:nvSpPr>
        <p:spPr>
          <a:xfrm>
            <a:off x="1028700" y="2869674"/>
            <a:ext cx="16617031" cy="5135880"/>
          </a:xfrm>
          <a:prstGeom prst="rect">
            <a:avLst/>
          </a:prstGeom>
          <a:noFill/>
          <a:ln>
            <a:noFill/>
          </a:ln>
        </p:spPr>
        <p:txBody>
          <a:bodyPr anchorCtr="0" anchor="t" bIns="0" lIns="0" spcFirstLastPara="1" rIns="0" wrap="square" tIns="0">
            <a:spAutoFit/>
          </a:bodyPr>
          <a:lstStyle/>
          <a:p>
            <a:pPr indent="-323850" lvl="1" marL="647700" marR="0" rtl="0" algn="l">
              <a:lnSpc>
                <a:spcPct val="197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Start from a single node showing all samples.</a:t>
            </a:r>
            <a:endParaRPr/>
          </a:p>
          <a:p>
            <a:pPr indent="0" lvl="0" marL="0" marR="0" rtl="0" algn="l">
              <a:lnSpc>
                <a:spcPct val="197000"/>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197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If the samples belong to the same class, the node becomes a leaf node and is labeled with that class.</a:t>
            </a:r>
            <a:endParaRPr/>
          </a:p>
          <a:p>
            <a:pPr indent="0" lvl="0" marL="0" marR="0" rtl="0" algn="l">
              <a:lnSpc>
                <a:spcPct val="197000"/>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197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In contrast, using the attribute measure to select the attribute will best separate the samples into classes.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864" name="Shape 864"/>
        <p:cNvGrpSpPr/>
        <p:nvPr/>
      </p:nvGrpSpPr>
      <p:grpSpPr>
        <a:xfrm>
          <a:off x="0" y="0"/>
          <a:ext cx="0" cy="0"/>
          <a:chOff x="0" y="0"/>
          <a:chExt cx="0" cy="0"/>
        </a:xfrm>
      </p:grpSpPr>
      <p:grpSp>
        <p:nvGrpSpPr>
          <p:cNvPr id="865" name="Google Shape;865;p24"/>
          <p:cNvGrpSpPr/>
          <p:nvPr/>
        </p:nvGrpSpPr>
        <p:grpSpPr>
          <a:xfrm>
            <a:off x="513779" y="303372"/>
            <a:ext cx="6676549" cy="9680257"/>
            <a:chOff x="12700" y="0"/>
            <a:chExt cx="8902065" cy="12907009"/>
          </a:xfrm>
        </p:grpSpPr>
        <p:cxnSp>
          <p:nvCxnSpPr>
            <p:cNvPr id="866" name="Google Shape;866;p2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867" name="Google Shape;867;p2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868" name="Google Shape;868;p2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869" name="Google Shape;869;p24"/>
            <p:cNvGrpSpPr/>
            <p:nvPr/>
          </p:nvGrpSpPr>
          <p:grpSpPr>
            <a:xfrm>
              <a:off x="8423275" y="0"/>
              <a:ext cx="491490" cy="491490"/>
              <a:chOff x="0" y="0"/>
              <a:chExt cx="812800" cy="812800"/>
            </a:xfrm>
          </p:grpSpPr>
          <p:sp>
            <p:nvSpPr>
              <p:cNvPr id="870" name="Google Shape;870;p2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2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72" name="Google Shape;872;p24"/>
            <p:cNvGrpSpPr/>
            <p:nvPr/>
          </p:nvGrpSpPr>
          <p:grpSpPr>
            <a:xfrm>
              <a:off x="8423275" y="12415519"/>
              <a:ext cx="491490" cy="491490"/>
              <a:chOff x="0" y="0"/>
              <a:chExt cx="812800" cy="812800"/>
            </a:xfrm>
          </p:grpSpPr>
          <p:sp>
            <p:nvSpPr>
              <p:cNvPr id="873" name="Google Shape;873;p2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2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875" name="Google Shape;875;p24"/>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76" name="Google Shape;876;p24"/>
          <p:cNvGrpSpPr/>
          <p:nvPr/>
        </p:nvGrpSpPr>
        <p:grpSpPr>
          <a:xfrm>
            <a:off x="14574882" y="8977403"/>
            <a:ext cx="3372558" cy="1006227"/>
            <a:chOff x="0" y="0"/>
            <a:chExt cx="4496745" cy="1341635"/>
          </a:xfrm>
        </p:grpSpPr>
        <p:grpSp>
          <p:nvGrpSpPr>
            <p:cNvPr id="877" name="Google Shape;877;p24"/>
            <p:cNvGrpSpPr/>
            <p:nvPr/>
          </p:nvGrpSpPr>
          <p:grpSpPr>
            <a:xfrm rot="2700000">
              <a:off x="196478" y="196478"/>
              <a:ext cx="948679" cy="948679"/>
              <a:chOff x="0" y="0"/>
              <a:chExt cx="812800" cy="812800"/>
            </a:xfrm>
          </p:grpSpPr>
          <p:sp>
            <p:nvSpPr>
              <p:cNvPr id="878" name="Google Shape;878;p2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2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0" name="Google Shape;880;p24"/>
            <p:cNvGrpSpPr/>
            <p:nvPr/>
          </p:nvGrpSpPr>
          <p:grpSpPr>
            <a:xfrm rot="2700000">
              <a:off x="1248181" y="196478"/>
              <a:ext cx="948679" cy="948679"/>
              <a:chOff x="0" y="0"/>
              <a:chExt cx="812800" cy="812800"/>
            </a:xfrm>
          </p:grpSpPr>
          <p:sp>
            <p:nvSpPr>
              <p:cNvPr id="881" name="Google Shape;881;p2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2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3" name="Google Shape;883;p24"/>
            <p:cNvGrpSpPr/>
            <p:nvPr/>
          </p:nvGrpSpPr>
          <p:grpSpPr>
            <a:xfrm rot="2700000">
              <a:off x="2299885" y="196478"/>
              <a:ext cx="948679" cy="948679"/>
              <a:chOff x="0" y="0"/>
              <a:chExt cx="812800" cy="812800"/>
            </a:xfrm>
          </p:grpSpPr>
          <p:sp>
            <p:nvSpPr>
              <p:cNvPr id="884" name="Google Shape;884;p2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2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86" name="Google Shape;886;p24"/>
            <p:cNvGrpSpPr/>
            <p:nvPr/>
          </p:nvGrpSpPr>
          <p:grpSpPr>
            <a:xfrm rot="2700000">
              <a:off x="3351588" y="196478"/>
              <a:ext cx="948679" cy="948679"/>
              <a:chOff x="0" y="0"/>
              <a:chExt cx="812800" cy="812800"/>
            </a:xfrm>
          </p:grpSpPr>
          <p:sp>
            <p:nvSpPr>
              <p:cNvPr id="887" name="Google Shape;887;p2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2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89" name="Google Shape;889;p24"/>
          <p:cNvGrpSpPr/>
          <p:nvPr/>
        </p:nvGrpSpPr>
        <p:grpSpPr>
          <a:xfrm>
            <a:off x="822108" y="822960"/>
            <a:ext cx="2933028" cy="713220"/>
            <a:chOff x="0" y="0"/>
            <a:chExt cx="3910704" cy="950960"/>
          </a:xfrm>
        </p:grpSpPr>
        <p:sp>
          <p:nvSpPr>
            <p:cNvPr id="890" name="Google Shape;890;p2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2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892" name="Google Shape;892;p24"/>
          <p:cNvSpPr txBox="1"/>
          <p:nvPr/>
        </p:nvSpPr>
        <p:spPr>
          <a:xfrm>
            <a:off x="1630326" y="1330206"/>
            <a:ext cx="5837936" cy="1285613"/>
          </a:xfrm>
          <a:prstGeom prst="rect">
            <a:avLst/>
          </a:prstGeom>
          <a:noFill/>
          <a:ln>
            <a:noFill/>
          </a:ln>
        </p:spPr>
        <p:txBody>
          <a:bodyPr anchorCtr="0" anchor="t" bIns="0" lIns="0" spcFirstLastPara="1" rIns="0" wrap="square" tIns="0">
            <a:spAutoFit/>
          </a:bodyPr>
          <a:lstStyle/>
          <a:p>
            <a:pPr indent="0" lvl="0" marL="0" marR="0" rtl="0" algn="l">
              <a:lnSpc>
                <a:spcPct val="188008"/>
              </a:lnSpc>
              <a:spcBef>
                <a:spcPts val="0"/>
              </a:spcBef>
              <a:spcAft>
                <a:spcPts val="0"/>
              </a:spcAft>
              <a:buNone/>
            </a:pPr>
            <a:r>
              <a:rPr lang="en-US" sz="5879" u="none" strike="noStrike">
                <a:solidFill>
                  <a:srgbClr val="000000"/>
                </a:solidFill>
                <a:latin typeface="Arial"/>
                <a:ea typeface="Arial"/>
                <a:cs typeface="Arial"/>
                <a:sym typeface="Arial"/>
              </a:rPr>
              <a:t>Basic strategy</a:t>
            </a:r>
            <a:endParaRPr/>
          </a:p>
        </p:txBody>
      </p:sp>
      <p:sp>
        <p:nvSpPr>
          <p:cNvPr id="893" name="Google Shape;893;p24"/>
          <p:cNvSpPr txBox="1"/>
          <p:nvPr/>
        </p:nvSpPr>
        <p:spPr>
          <a:xfrm>
            <a:off x="1028700" y="3407800"/>
            <a:ext cx="16617031" cy="4147185"/>
          </a:xfrm>
          <a:prstGeom prst="rect">
            <a:avLst/>
          </a:prstGeom>
          <a:noFill/>
          <a:ln>
            <a:noFill/>
          </a:ln>
        </p:spPr>
        <p:txBody>
          <a:bodyPr anchorCtr="0" anchor="t" bIns="0" lIns="0" spcFirstLastPara="1" rIns="0" wrap="square" tIns="0">
            <a:spAutoFit/>
          </a:bodyPr>
          <a:lstStyle/>
          <a:p>
            <a:pPr indent="-323850" lvl="1" marL="647700" marR="0" rtl="0" algn="l">
              <a:lnSpc>
                <a:spcPct val="224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A branch is created for each value of the selected attribute and the samples are partitioned by use the same process recursively to create a decision tree.</a:t>
            </a:r>
            <a:endParaRPr/>
          </a:p>
          <a:p>
            <a:pPr indent="0" lvl="0" marL="0" marR="0" rtl="0" algn="l">
              <a:lnSpc>
                <a:spcPct val="224000"/>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224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The process ends only if any of the following conditions are true.</a:t>
            </a:r>
            <a:endParaRPr/>
          </a:p>
          <a:p>
            <a:pPr indent="0" lvl="0" marL="0" marR="0" rtl="0" algn="l">
              <a:lnSpc>
                <a:spcPct val="224000"/>
              </a:lnSpc>
              <a:spcBef>
                <a:spcPts val="0"/>
              </a:spcBef>
              <a:spcAft>
                <a:spcPts val="0"/>
              </a:spcAft>
              <a:buNone/>
            </a:pPr>
            <a:r>
              <a:t/>
            </a:r>
            <a:endParaRPr sz="3000">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897" name="Shape 897"/>
        <p:cNvGrpSpPr/>
        <p:nvPr/>
      </p:nvGrpSpPr>
      <p:grpSpPr>
        <a:xfrm>
          <a:off x="0" y="0"/>
          <a:ext cx="0" cy="0"/>
          <a:chOff x="0" y="0"/>
          <a:chExt cx="0" cy="0"/>
        </a:xfrm>
      </p:grpSpPr>
      <p:grpSp>
        <p:nvGrpSpPr>
          <p:cNvPr id="898" name="Google Shape;898;p25"/>
          <p:cNvGrpSpPr/>
          <p:nvPr/>
        </p:nvGrpSpPr>
        <p:grpSpPr>
          <a:xfrm>
            <a:off x="513779" y="303372"/>
            <a:ext cx="6676549" cy="9680257"/>
            <a:chOff x="12700" y="0"/>
            <a:chExt cx="8902065" cy="12907009"/>
          </a:xfrm>
        </p:grpSpPr>
        <p:cxnSp>
          <p:nvCxnSpPr>
            <p:cNvPr id="899" name="Google Shape;899;p2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900" name="Google Shape;900;p2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901" name="Google Shape;901;p2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902" name="Google Shape;902;p25"/>
            <p:cNvGrpSpPr/>
            <p:nvPr/>
          </p:nvGrpSpPr>
          <p:grpSpPr>
            <a:xfrm>
              <a:off x="8423275" y="0"/>
              <a:ext cx="491490" cy="491490"/>
              <a:chOff x="0" y="0"/>
              <a:chExt cx="812800" cy="812800"/>
            </a:xfrm>
          </p:grpSpPr>
          <p:sp>
            <p:nvSpPr>
              <p:cNvPr id="903" name="Google Shape;903;p2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2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5" name="Google Shape;905;p25"/>
            <p:cNvGrpSpPr/>
            <p:nvPr/>
          </p:nvGrpSpPr>
          <p:grpSpPr>
            <a:xfrm>
              <a:off x="8423275" y="12415519"/>
              <a:ext cx="491490" cy="491490"/>
              <a:chOff x="0" y="0"/>
              <a:chExt cx="812800" cy="812800"/>
            </a:xfrm>
          </p:grpSpPr>
          <p:sp>
            <p:nvSpPr>
              <p:cNvPr id="906" name="Google Shape;906;p2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2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08" name="Google Shape;908;p25"/>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9" name="Google Shape;909;p25"/>
          <p:cNvGrpSpPr/>
          <p:nvPr/>
        </p:nvGrpSpPr>
        <p:grpSpPr>
          <a:xfrm>
            <a:off x="14574882" y="8977403"/>
            <a:ext cx="3372558" cy="1006227"/>
            <a:chOff x="0" y="0"/>
            <a:chExt cx="4496745" cy="1341635"/>
          </a:xfrm>
        </p:grpSpPr>
        <p:grpSp>
          <p:nvGrpSpPr>
            <p:cNvPr id="910" name="Google Shape;910;p25"/>
            <p:cNvGrpSpPr/>
            <p:nvPr/>
          </p:nvGrpSpPr>
          <p:grpSpPr>
            <a:xfrm rot="2700000">
              <a:off x="196478" y="196478"/>
              <a:ext cx="948679" cy="948679"/>
              <a:chOff x="0" y="0"/>
              <a:chExt cx="812800" cy="812800"/>
            </a:xfrm>
          </p:grpSpPr>
          <p:sp>
            <p:nvSpPr>
              <p:cNvPr id="911" name="Google Shape;911;p2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2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3" name="Google Shape;913;p25"/>
            <p:cNvGrpSpPr/>
            <p:nvPr/>
          </p:nvGrpSpPr>
          <p:grpSpPr>
            <a:xfrm rot="2700000">
              <a:off x="1248181" y="196478"/>
              <a:ext cx="948679" cy="948679"/>
              <a:chOff x="0" y="0"/>
              <a:chExt cx="812800" cy="812800"/>
            </a:xfrm>
          </p:grpSpPr>
          <p:sp>
            <p:nvSpPr>
              <p:cNvPr id="914" name="Google Shape;914;p2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2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6" name="Google Shape;916;p25"/>
            <p:cNvGrpSpPr/>
            <p:nvPr/>
          </p:nvGrpSpPr>
          <p:grpSpPr>
            <a:xfrm rot="2700000">
              <a:off x="2299885" y="196478"/>
              <a:ext cx="948679" cy="948679"/>
              <a:chOff x="0" y="0"/>
              <a:chExt cx="812800" cy="812800"/>
            </a:xfrm>
          </p:grpSpPr>
          <p:sp>
            <p:nvSpPr>
              <p:cNvPr id="917" name="Google Shape;917;p2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2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9" name="Google Shape;919;p25"/>
            <p:cNvGrpSpPr/>
            <p:nvPr/>
          </p:nvGrpSpPr>
          <p:grpSpPr>
            <a:xfrm rot="2700000">
              <a:off x="3351588" y="196478"/>
              <a:ext cx="948679" cy="948679"/>
              <a:chOff x="0" y="0"/>
              <a:chExt cx="812800" cy="812800"/>
            </a:xfrm>
          </p:grpSpPr>
          <p:sp>
            <p:nvSpPr>
              <p:cNvPr id="920" name="Google Shape;920;p2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2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22" name="Google Shape;922;p25"/>
          <p:cNvGrpSpPr/>
          <p:nvPr/>
        </p:nvGrpSpPr>
        <p:grpSpPr>
          <a:xfrm>
            <a:off x="822108" y="822960"/>
            <a:ext cx="2933028" cy="713220"/>
            <a:chOff x="0" y="0"/>
            <a:chExt cx="3910704" cy="950960"/>
          </a:xfrm>
        </p:grpSpPr>
        <p:sp>
          <p:nvSpPr>
            <p:cNvPr id="923" name="Google Shape;923;p2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2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925" name="Google Shape;925;p25"/>
          <p:cNvSpPr txBox="1"/>
          <p:nvPr/>
        </p:nvSpPr>
        <p:spPr>
          <a:xfrm>
            <a:off x="1627156" y="1567224"/>
            <a:ext cx="6053756" cy="1282928"/>
          </a:xfrm>
          <a:prstGeom prst="rect">
            <a:avLst/>
          </a:prstGeom>
          <a:noFill/>
          <a:ln>
            <a:noFill/>
          </a:ln>
        </p:spPr>
        <p:txBody>
          <a:bodyPr anchorCtr="0" anchor="t" bIns="0" lIns="0" spcFirstLastPara="1" rIns="0" wrap="square" tIns="0">
            <a:spAutoFit/>
          </a:bodyPr>
          <a:lstStyle/>
          <a:p>
            <a:pPr indent="0" lvl="0" marL="0" marR="0" rtl="0" algn="l">
              <a:lnSpc>
                <a:spcPct val="188008"/>
              </a:lnSpc>
              <a:spcBef>
                <a:spcPts val="0"/>
              </a:spcBef>
              <a:spcAft>
                <a:spcPts val="0"/>
              </a:spcAft>
              <a:buNone/>
            </a:pPr>
            <a:r>
              <a:rPr lang="en-US" sz="5879" u="none" strike="noStrike">
                <a:solidFill>
                  <a:srgbClr val="000000"/>
                </a:solidFill>
                <a:latin typeface="Arial"/>
                <a:ea typeface="Arial"/>
                <a:cs typeface="Arial"/>
                <a:sym typeface="Arial"/>
              </a:rPr>
              <a:t>Basic strategy</a:t>
            </a:r>
            <a:endParaRPr/>
          </a:p>
        </p:txBody>
      </p:sp>
      <p:sp>
        <p:nvSpPr>
          <p:cNvPr id="926" name="Google Shape;926;p25"/>
          <p:cNvSpPr txBox="1"/>
          <p:nvPr/>
        </p:nvSpPr>
        <p:spPr>
          <a:xfrm>
            <a:off x="709995" y="3483665"/>
            <a:ext cx="17578005" cy="5852997"/>
          </a:xfrm>
          <a:prstGeom prst="rect">
            <a:avLst/>
          </a:prstGeom>
          <a:noFill/>
          <a:ln>
            <a:noFill/>
          </a:ln>
        </p:spPr>
        <p:txBody>
          <a:bodyPr anchorCtr="0" anchor="t" bIns="0" lIns="0" spcFirstLastPara="1" rIns="0" wrap="square" tIns="0">
            <a:spAutoFit/>
          </a:bodyPr>
          <a:lstStyle/>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All templates for a given node belong to the same class</a:t>
            </a:r>
            <a:endParaRPr/>
          </a:p>
          <a:p>
            <a:pPr indent="0" lvl="0" marL="0" marR="0" rtl="0" algn="l">
              <a:lnSpc>
                <a:spcPct val="173985"/>
              </a:lnSpc>
              <a:spcBef>
                <a:spcPts val="0"/>
              </a:spcBef>
              <a:spcAft>
                <a:spcPts val="0"/>
              </a:spcAft>
              <a:buNone/>
            </a:pPr>
            <a:r>
              <a:t/>
            </a:r>
            <a:endParaRPr sz="2710">
              <a:solidFill>
                <a:srgbClr val="FFFFFF"/>
              </a:solidFill>
              <a:latin typeface="Arial"/>
              <a:ea typeface="Arial"/>
              <a:cs typeface="Arial"/>
              <a:sym typeface="Arial"/>
            </a:endParaRPr>
          </a:p>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 There are no more attributes that the sample can rely on for further partitioning</a:t>
            </a:r>
            <a:endParaRPr/>
          </a:p>
          <a:p>
            <a:pPr indent="0" lvl="0" marL="0" marR="0" rtl="0" algn="l">
              <a:lnSpc>
                <a:spcPct val="173985"/>
              </a:lnSpc>
              <a:spcBef>
                <a:spcPts val="0"/>
              </a:spcBef>
              <a:spcAft>
                <a:spcPts val="0"/>
              </a:spcAft>
              <a:buNone/>
            </a:pPr>
            <a:r>
              <a:t/>
            </a:r>
            <a:endParaRPr sz="2710">
              <a:solidFill>
                <a:srgbClr val="FFFFFF"/>
              </a:solidFill>
              <a:latin typeface="Arial"/>
              <a:ea typeface="Arial"/>
              <a:cs typeface="Arial"/>
              <a:sym typeface="Arial"/>
            </a:endParaRPr>
          </a:p>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 No samples left at node</a:t>
            </a:r>
            <a:endParaRPr/>
          </a:p>
          <a:p>
            <a:pPr indent="0" lvl="0" marL="0" marR="0" rtl="0" algn="l">
              <a:lnSpc>
                <a:spcPct val="173985"/>
              </a:lnSpc>
              <a:spcBef>
                <a:spcPts val="0"/>
              </a:spcBef>
              <a:spcAft>
                <a:spcPts val="0"/>
              </a:spcAft>
              <a:buNone/>
            </a:pPr>
            <a:r>
              <a:t/>
            </a:r>
            <a:endParaRPr sz="2710">
              <a:solidFill>
                <a:srgbClr val="FFFFFF"/>
              </a:solidFill>
              <a:latin typeface="Arial"/>
              <a:ea typeface="Arial"/>
              <a:cs typeface="Arial"/>
              <a:sym typeface="Arial"/>
            </a:endParaRPr>
          </a:p>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 ID3 is an algorithm used in decision trees. This algorithm uses information gain to build a decision tree.</a:t>
            </a:r>
            <a:endParaRPr/>
          </a:p>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a:t>
            </a:r>
            <a:endParaRPr/>
          </a:p>
          <a:p>
            <a:pPr indent="0" lvl="0" marL="0" marR="0" rtl="0" algn="l">
              <a:lnSpc>
                <a:spcPct val="173985"/>
              </a:lnSpc>
              <a:spcBef>
                <a:spcPts val="0"/>
              </a:spcBef>
              <a:spcAft>
                <a:spcPts val="0"/>
              </a:spcAft>
              <a:buNone/>
            </a:pPr>
            <a:r>
              <a:rPr lang="en-US" sz="2710">
                <a:solidFill>
                  <a:srgbClr val="FFFFFF"/>
                </a:solidFill>
                <a:latin typeface="Arial"/>
                <a:ea typeface="Arial"/>
                <a:cs typeface="Arial"/>
                <a:sym typeface="Arial"/>
              </a:rPr>
              <a:t>   The largest Information Gain attribute will be selected as the root node</a:t>
            </a:r>
            <a:endParaRPr/>
          </a:p>
          <a:p>
            <a:pPr indent="0" lvl="0" marL="0" marR="0" rtl="0" algn="l">
              <a:lnSpc>
                <a:spcPct val="173985"/>
              </a:lnSpc>
              <a:spcBef>
                <a:spcPts val="0"/>
              </a:spcBef>
              <a:spcAft>
                <a:spcPts val="0"/>
              </a:spcAft>
              <a:buNone/>
            </a:pPr>
            <a:r>
              <a:t/>
            </a:r>
            <a:endParaRPr sz="271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930" name="Shape 930"/>
        <p:cNvGrpSpPr/>
        <p:nvPr/>
      </p:nvGrpSpPr>
      <p:grpSpPr>
        <a:xfrm>
          <a:off x="0" y="0"/>
          <a:ext cx="0" cy="0"/>
          <a:chOff x="0" y="0"/>
          <a:chExt cx="0" cy="0"/>
        </a:xfrm>
      </p:grpSpPr>
      <p:grpSp>
        <p:nvGrpSpPr>
          <p:cNvPr id="931" name="Google Shape;931;p26"/>
          <p:cNvGrpSpPr/>
          <p:nvPr/>
        </p:nvGrpSpPr>
        <p:grpSpPr>
          <a:xfrm>
            <a:off x="513779" y="303372"/>
            <a:ext cx="6676549" cy="9680257"/>
            <a:chOff x="12700" y="0"/>
            <a:chExt cx="8902065" cy="12907009"/>
          </a:xfrm>
        </p:grpSpPr>
        <p:cxnSp>
          <p:nvCxnSpPr>
            <p:cNvPr id="932" name="Google Shape;932;p2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933" name="Google Shape;933;p2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934" name="Google Shape;934;p2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935" name="Google Shape;935;p26"/>
            <p:cNvGrpSpPr/>
            <p:nvPr/>
          </p:nvGrpSpPr>
          <p:grpSpPr>
            <a:xfrm>
              <a:off x="8423275" y="0"/>
              <a:ext cx="491490" cy="491490"/>
              <a:chOff x="0" y="0"/>
              <a:chExt cx="812800" cy="812800"/>
            </a:xfrm>
          </p:grpSpPr>
          <p:sp>
            <p:nvSpPr>
              <p:cNvPr id="936" name="Google Shape;936;p2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2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8" name="Google Shape;938;p26"/>
            <p:cNvGrpSpPr/>
            <p:nvPr/>
          </p:nvGrpSpPr>
          <p:grpSpPr>
            <a:xfrm>
              <a:off x="8423275" y="12415519"/>
              <a:ext cx="491490" cy="491490"/>
              <a:chOff x="0" y="0"/>
              <a:chExt cx="812800" cy="812800"/>
            </a:xfrm>
          </p:grpSpPr>
          <p:sp>
            <p:nvSpPr>
              <p:cNvPr id="939" name="Google Shape;939;p2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2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41" name="Google Shape;941;p26"/>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42" name="Google Shape;942;p26"/>
          <p:cNvGrpSpPr/>
          <p:nvPr/>
        </p:nvGrpSpPr>
        <p:grpSpPr>
          <a:xfrm>
            <a:off x="14574882" y="8977403"/>
            <a:ext cx="3372558" cy="1006227"/>
            <a:chOff x="0" y="0"/>
            <a:chExt cx="4496745" cy="1341635"/>
          </a:xfrm>
        </p:grpSpPr>
        <p:grpSp>
          <p:nvGrpSpPr>
            <p:cNvPr id="943" name="Google Shape;943;p26"/>
            <p:cNvGrpSpPr/>
            <p:nvPr/>
          </p:nvGrpSpPr>
          <p:grpSpPr>
            <a:xfrm rot="2700000">
              <a:off x="196478" y="196478"/>
              <a:ext cx="948679" cy="948679"/>
              <a:chOff x="0" y="0"/>
              <a:chExt cx="812800" cy="812800"/>
            </a:xfrm>
          </p:grpSpPr>
          <p:sp>
            <p:nvSpPr>
              <p:cNvPr id="944" name="Google Shape;944;p2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2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6" name="Google Shape;946;p26"/>
            <p:cNvGrpSpPr/>
            <p:nvPr/>
          </p:nvGrpSpPr>
          <p:grpSpPr>
            <a:xfrm rot="2700000">
              <a:off x="1248181" y="196478"/>
              <a:ext cx="948679" cy="948679"/>
              <a:chOff x="0" y="0"/>
              <a:chExt cx="812800" cy="812800"/>
            </a:xfrm>
          </p:grpSpPr>
          <p:sp>
            <p:nvSpPr>
              <p:cNvPr id="947" name="Google Shape;947;p2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2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9" name="Google Shape;949;p26"/>
            <p:cNvGrpSpPr/>
            <p:nvPr/>
          </p:nvGrpSpPr>
          <p:grpSpPr>
            <a:xfrm rot="2700000">
              <a:off x="2299885" y="196478"/>
              <a:ext cx="948679" cy="948679"/>
              <a:chOff x="0" y="0"/>
              <a:chExt cx="812800" cy="812800"/>
            </a:xfrm>
          </p:grpSpPr>
          <p:sp>
            <p:nvSpPr>
              <p:cNvPr id="950" name="Google Shape;950;p2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2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52" name="Google Shape;952;p26"/>
            <p:cNvGrpSpPr/>
            <p:nvPr/>
          </p:nvGrpSpPr>
          <p:grpSpPr>
            <a:xfrm rot="2700000">
              <a:off x="3351588" y="196478"/>
              <a:ext cx="948679" cy="948679"/>
              <a:chOff x="0" y="0"/>
              <a:chExt cx="812800" cy="812800"/>
            </a:xfrm>
          </p:grpSpPr>
          <p:sp>
            <p:nvSpPr>
              <p:cNvPr id="953" name="Google Shape;953;p2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2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55" name="Google Shape;955;p26"/>
          <p:cNvGrpSpPr/>
          <p:nvPr/>
        </p:nvGrpSpPr>
        <p:grpSpPr>
          <a:xfrm>
            <a:off x="822108" y="822960"/>
            <a:ext cx="2933028" cy="713220"/>
            <a:chOff x="0" y="0"/>
            <a:chExt cx="3910704" cy="950960"/>
          </a:xfrm>
        </p:grpSpPr>
        <p:sp>
          <p:nvSpPr>
            <p:cNvPr id="956" name="Google Shape;956;p2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2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958" name="Google Shape;958;p26"/>
          <p:cNvGrpSpPr/>
          <p:nvPr/>
        </p:nvGrpSpPr>
        <p:grpSpPr>
          <a:xfrm>
            <a:off x="1906684" y="2718244"/>
            <a:ext cx="14474632" cy="4079910"/>
            <a:chOff x="0" y="-47625"/>
            <a:chExt cx="894566" cy="252148"/>
          </a:xfrm>
        </p:grpSpPr>
        <p:sp>
          <p:nvSpPr>
            <p:cNvPr id="959" name="Google Shape;959;p26"/>
            <p:cNvSpPr/>
            <p:nvPr/>
          </p:nvSpPr>
          <p:spPr>
            <a:xfrm>
              <a:off x="0" y="0"/>
              <a:ext cx="894566" cy="204523"/>
            </a:xfrm>
            <a:custGeom>
              <a:rect b="b" l="l" r="r" t="t"/>
              <a:pathLst>
                <a:path extrusionOk="0" h="204523" w="894566">
                  <a:moveTo>
                    <a:pt x="102261" y="0"/>
                  </a:moveTo>
                  <a:lnTo>
                    <a:pt x="792304" y="0"/>
                  </a:lnTo>
                  <a:cubicBezTo>
                    <a:pt x="819426" y="0"/>
                    <a:pt x="845436" y="10774"/>
                    <a:pt x="864614" y="29952"/>
                  </a:cubicBezTo>
                  <a:cubicBezTo>
                    <a:pt x="883792" y="49129"/>
                    <a:pt x="894566" y="75140"/>
                    <a:pt x="894566" y="102261"/>
                  </a:cubicBezTo>
                  <a:lnTo>
                    <a:pt x="894566" y="102261"/>
                  </a:lnTo>
                  <a:cubicBezTo>
                    <a:pt x="894566" y="129383"/>
                    <a:pt x="883792" y="155394"/>
                    <a:pt x="864614" y="174571"/>
                  </a:cubicBezTo>
                  <a:cubicBezTo>
                    <a:pt x="845436" y="193749"/>
                    <a:pt x="819426" y="204523"/>
                    <a:pt x="792304" y="204523"/>
                  </a:cubicBezTo>
                  <a:lnTo>
                    <a:pt x="102261" y="204523"/>
                  </a:lnTo>
                  <a:cubicBezTo>
                    <a:pt x="75140" y="204523"/>
                    <a:pt x="49129" y="193749"/>
                    <a:pt x="29952" y="174571"/>
                  </a:cubicBezTo>
                  <a:cubicBezTo>
                    <a:pt x="10774" y="155394"/>
                    <a:pt x="0" y="129383"/>
                    <a:pt x="0" y="102261"/>
                  </a:cubicBezTo>
                  <a:lnTo>
                    <a:pt x="0" y="102261"/>
                  </a:lnTo>
                  <a:cubicBezTo>
                    <a:pt x="0" y="75140"/>
                    <a:pt x="10774" y="49129"/>
                    <a:pt x="29952" y="29952"/>
                  </a:cubicBezTo>
                  <a:cubicBezTo>
                    <a:pt x="49129" y="10774"/>
                    <a:pt x="75140" y="0"/>
                    <a:pt x="102261"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26"/>
            <p:cNvSpPr txBox="1"/>
            <p:nvPr/>
          </p:nvSpPr>
          <p:spPr>
            <a:xfrm>
              <a:off x="0" y="-47625"/>
              <a:ext cx="894566" cy="2521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1" name="Google Shape;961;p26"/>
          <p:cNvSpPr/>
          <p:nvPr/>
        </p:nvSpPr>
        <p:spPr>
          <a:xfrm>
            <a:off x="2019772" y="3704041"/>
            <a:ext cx="14248457" cy="2878919"/>
          </a:xfrm>
          <a:custGeom>
            <a:rect b="b" l="l" r="r" t="t"/>
            <a:pathLst>
              <a:path extrusionOk="0" h="2878919" w="14248457">
                <a:moveTo>
                  <a:pt x="0" y="0"/>
                </a:moveTo>
                <a:lnTo>
                  <a:pt x="14248456" y="0"/>
                </a:lnTo>
                <a:lnTo>
                  <a:pt x="14248456" y="2878918"/>
                </a:lnTo>
                <a:lnTo>
                  <a:pt x="0" y="287891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26"/>
          <p:cNvSpPr txBox="1"/>
          <p:nvPr/>
        </p:nvSpPr>
        <p:spPr>
          <a:xfrm>
            <a:off x="1627156" y="1675786"/>
            <a:ext cx="6924201" cy="1282928"/>
          </a:xfrm>
          <a:prstGeom prst="rect">
            <a:avLst/>
          </a:prstGeom>
          <a:noFill/>
          <a:ln>
            <a:noFill/>
          </a:ln>
        </p:spPr>
        <p:txBody>
          <a:bodyPr anchorCtr="0" anchor="t" bIns="0" lIns="0" spcFirstLastPara="1" rIns="0" wrap="square" tIns="0">
            <a:spAutoFit/>
          </a:bodyPr>
          <a:lstStyle/>
          <a:p>
            <a:pPr indent="0" lvl="0" marL="0" marR="0" rtl="0" algn="l">
              <a:lnSpc>
                <a:spcPct val="188008"/>
              </a:lnSpc>
              <a:spcBef>
                <a:spcPts val="0"/>
              </a:spcBef>
              <a:spcAft>
                <a:spcPts val="0"/>
              </a:spcAft>
              <a:buNone/>
            </a:pPr>
            <a:r>
              <a:rPr lang="en-US" sz="5879" u="none" strike="noStrike">
                <a:solidFill>
                  <a:srgbClr val="000000"/>
                </a:solidFill>
                <a:latin typeface="Arial"/>
                <a:ea typeface="Arial"/>
                <a:cs typeface="Arial"/>
                <a:sym typeface="Arial"/>
              </a:rPr>
              <a:t>Information Gain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966" name="Shape 966"/>
        <p:cNvGrpSpPr/>
        <p:nvPr/>
      </p:nvGrpSpPr>
      <p:grpSpPr>
        <a:xfrm>
          <a:off x="0" y="0"/>
          <a:ext cx="0" cy="0"/>
          <a:chOff x="0" y="0"/>
          <a:chExt cx="0" cy="0"/>
        </a:xfrm>
      </p:grpSpPr>
      <p:grpSp>
        <p:nvGrpSpPr>
          <p:cNvPr id="967" name="Google Shape;967;p27"/>
          <p:cNvGrpSpPr/>
          <p:nvPr/>
        </p:nvGrpSpPr>
        <p:grpSpPr>
          <a:xfrm>
            <a:off x="513779" y="303372"/>
            <a:ext cx="6676549" cy="9680257"/>
            <a:chOff x="12700" y="0"/>
            <a:chExt cx="8902065" cy="12907009"/>
          </a:xfrm>
        </p:grpSpPr>
        <p:cxnSp>
          <p:nvCxnSpPr>
            <p:cNvPr id="968" name="Google Shape;968;p27"/>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969" name="Google Shape;969;p27"/>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970" name="Google Shape;970;p27"/>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971" name="Google Shape;971;p27"/>
            <p:cNvGrpSpPr/>
            <p:nvPr/>
          </p:nvGrpSpPr>
          <p:grpSpPr>
            <a:xfrm>
              <a:off x="8423275" y="0"/>
              <a:ext cx="491490" cy="491490"/>
              <a:chOff x="0" y="0"/>
              <a:chExt cx="812800" cy="812800"/>
            </a:xfrm>
          </p:grpSpPr>
          <p:sp>
            <p:nvSpPr>
              <p:cNvPr id="972" name="Google Shape;972;p2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2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4" name="Google Shape;974;p27"/>
            <p:cNvGrpSpPr/>
            <p:nvPr/>
          </p:nvGrpSpPr>
          <p:grpSpPr>
            <a:xfrm>
              <a:off x="8423275" y="12415519"/>
              <a:ext cx="491490" cy="491490"/>
              <a:chOff x="0" y="0"/>
              <a:chExt cx="812800" cy="812800"/>
            </a:xfrm>
          </p:grpSpPr>
          <p:sp>
            <p:nvSpPr>
              <p:cNvPr id="975" name="Google Shape;975;p2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2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977" name="Google Shape;977;p27"/>
          <p:cNvSpPr/>
          <p:nvPr/>
        </p:nvSpPr>
        <p:spPr>
          <a:xfrm>
            <a:off x="15606617" y="263357"/>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8" name="Google Shape;978;p27"/>
          <p:cNvGrpSpPr/>
          <p:nvPr/>
        </p:nvGrpSpPr>
        <p:grpSpPr>
          <a:xfrm>
            <a:off x="14574882" y="8977403"/>
            <a:ext cx="3372558" cy="1006227"/>
            <a:chOff x="0" y="0"/>
            <a:chExt cx="4496745" cy="1341635"/>
          </a:xfrm>
        </p:grpSpPr>
        <p:grpSp>
          <p:nvGrpSpPr>
            <p:cNvPr id="979" name="Google Shape;979;p27"/>
            <p:cNvGrpSpPr/>
            <p:nvPr/>
          </p:nvGrpSpPr>
          <p:grpSpPr>
            <a:xfrm rot="2700000">
              <a:off x="196478" y="196478"/>
              <a:ext cx="948679" cy="948679"/>
              <a:chOff x="0" y="0"/>
              <a:chExt cx="812800" cy="812800"/>
            </a:xfrm>
          </p:grpSpPr>
          <p:sp>
            <p:nvSpPr>
              <p:cNvPr id="980" name="Google Shape;980;p2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2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2" name="Google Shape;982;p27"/>
            <p:cNvGrpSpPr/>
            <p:nvPr/>
          </p:nvGrpSpPr>
          <p:grpSpPr>
            <a:xfrm rot="2700000">
              <a:off x="1248181" y="196478"/>
              <a:ext cx="948679" cy="948679"/>
              <a:chOff x="0" y="0"/>
              <a:chExt cx="812800" cy="812800"/>
            </a:xfrm>
          </p:grpSpPr>
          <p:sp>
            <p:nvSpPr>
              <p:cNvPr id="983" name="Google Shape;983;p2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2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5" name="Google Shape;985;p27"/>
            <p:cNvGrpSpPr/>
            <p:nvPr/>
          </p:nvGrpSpPr>
          <p:grpSpPr>
            <a:xfrm rot="2700000">
              <a:off x="2299885" y="196478"/>
              <a:ext cx="948679" cy="948679"/>
              <a:chOff x="0" y="0"/>
              <a:chExt cx="812800" cy="812800"/>
            </a:xfrm>
          </p:grpSpPr>
          <p:sp>
            <p:nvSpPr>
              <p:cNvPr id="986" name="Google Shape;986;p2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2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8" name="Google Shape;988;p27"/>
            <p:cNvGrpSpPr/>
            <p:nvPr/>
          </p:nvGrpSpPr>
          <p:grpSpPr>
            <a:xfrm rot="2700000">
              <a:off x="3351588" y="196478"/>
              <a:ext cx="948679" cy="948679"/>
              <a:chOff x="0" y="0"/>
              <a:chExt cx="812800" cy="812800"/>
            </a:xfrm>
          </p:grpSpPr>
          <p:sp>
            <p:nvSpPr>
              <p:cNvPr id="989" name="Google Shape;989;p2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2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91" name="Google Shape;991;p27"/>
          <p:cNvGrpSpPr/>
          <p:nvPr/>
        </p:nvGrpSpPr>
        <p:grpSpPr>
          <a:xfrm>
            <a:off x="822108" y="822960"/>
            <a:ext cx="2933028" cy="713220"/>
            <a:chOff x="0" y="0"/>
            <a:chExt cx="3910704" cy="950960"/>
          </a:xfrm>
        </p:grpSpPr>
        <p:sp>
          <p:nvSpPr>
            <p:cNvPr id="992" name="Google Shape;992;p2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2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994" name="Google Shape;994;p27"/>
          <p:cNvGrpSpPr/>
          <p:nvPr/>
        </p:nvGrpSpPr>
        <p:grpSpPr>
          <a:xfrm>
            <a:off x="1906684" y="3287990"/>
            <a:ext cx="14474632" cy="4079910"/>
            <a:chOff x="0" y="-47625"/>
            <a:chExt cx="894566" cy="252148"/>
          </a:xfrm>
        </p:grpSpPr>
        <p:sp>
          <p:nvSpPr>
            <p:cNvPr id="995" name="Google Shape;995;p27"/>
            <p:cNvSpPr/>
            <p:nvPr/>
          </p:nvSpPr>
          <p:spPr>
            <a:xfrm>
              <a:off x="0" y="0"/>
              <a:ext cx="894566" cy="204523"/>
            </a:xfrm>
            <a:custGeom>
              <a:rect b="b" l="l" r="r" t="t"/>
              <a:pathLst>
                <a:path extrusionOk="0" h="204523" w="894566">
                  <a:moveTo>
                    <a:pt x="102261" y="0"/>
                  </a:moveTo>
                  <a:lnTo>
                    <a:pt x="792304" y="0"/>
                  </a:lnTo>
                  <a:cubicBezTo>
                    <a:pt x="819426" y="0"/>
                    <a:pt x="845436" y="10774"/>
                    <a:pt x="864614" y="29952"/>
                  </a:cubicBezTo>
                  <a:cubicBezTo>
                    <a:pt x="883792" y="49129"/>
                    <a:pt x="894566" y="75140"/>
                    <a:pt x="894566" y="102261"/>
                  </a:cubicBezTo>
                  <a:lnTo>
                    <a:pt x="894566" y="102261"/>
                  </a:lnTo>
                  <a:cubicBezTo>
                    <a:pt x="894566" y="129383"/>
                    <a:pt x="883792" y="155394"/>
                    <a:pt x="864614" y="174571"/>
                  </a:cubicBezTo>
                  <a:cubicBezTo>
                    <a:pt x="845436" y="193749"/>
                    <a:pt x="819426" y="204523"/>
                    <a:pt x="792304" y="204523"/>
                  </a:cubicBezTo>
                  <a:lnTo>
                    <a:pt x="102261" y="204523"/>
                  </a:lnTo>
                  <a:cubicBezTo>
                    <a:pt x="75140" y="204523"/>
                    <a:pt x="49129" y="193749"/>
                    <a:pt x="29952" y="174571"/>
                  </a:cubicBezTo>
                  <a:cubicBezTo>
                    <a:pt x="10774" y="155394"/>
                    <a:pt x="0" y="129383"/>
                    <a:pt x="0" y="102261"/>
                  </a:cubicBezTo>
                  <a:lnTo>
                    <a:pt x="0" y="102261"/>
                  </a:lnTo>
                  <a:cubicBezTo>
                    <a:pt x="0" y="75140"/>
                    <a:pt x="10774" y="49129"/>
                    <a:pt x="29952" y="29952"/>
                  </a:cubicBezTo>
                  <a:cubicBezTo>
                    <a:pt x="49129" y="10774"/>
                    <a:pt x="75140" y="0"/>
                    <a:pt x="102261"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27"/>
            <p:cNvSpPr txBox="1"/>
            <p:nvPr/>
          </p:nvSpPr>
          <p:spPr>
            <a:xfrm>
              <a:off x="0" y="-47625"/>
              <a:ext cx="894566" cy="2521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7" name="Google Shape;997;p27"/>
          <p:cNvSpPr/>
          <p:nvPr/>
        </p:nvSpPr>
        <p:spPr>
          <a:xfrm>
            <a:off x="3144049" y="3748036"/>
            <a:ext cx="11999903" cy="3644670"/>
          </a:xfrm>
          <a:custGeom>
            <a:rect b="b" l="l" r="r" t="t"/>
            <a:pathLst>
              <a:path extrusionOk="0" h="3644670" w="11999903">
                <a:moveTo>
                  <a:pt x="0" y="0"/>
                </a:moveTo>
                <a:lnTo>
                  <a:pt x="11999902" y="0"/>
                </a:lnTo>
                <a:lnTo>
                  <a:pt x="11999902" y="3644670"/>
                </a:lnTo>
                <a:lnTo>
                  <a:pt x="0" y="364467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27"/>
          <p:cNvSpPr txBox="1"/>
          <p:nvPr/>
        </p:nvSpPr>
        <p:spPr>
          <a:xfrm>
            <a:off x="1560514" y="1474288"/>
            <a:ext cx="14248952" cy="2236664"/>
          </a:xfrm>
          <a:prstGeom prst="rect">
            <a:avLst/>
          </a:prstGeom>
          <a:noFill/>
          <a:ln>
            <a:noFill/>
          </a:ln>
        </p:spPr>
        <p:txBody>
          <a:bodyPr anchorCtr="0" anchor="t" bIns="0" lIns="0" spcFirstLastPara="1" rIns="0" wrap="square" tIns="0">
            <a:spAutoFit/>
          </a:bodyPr>
          <a:lstStyle/>
          <a:p>
            <a:pPr indent="0" lvl="0" marL="0" marR="0" rtl="0" algn="l">
              <a:lnSpc>
                <a:spcPct val="187991"/>
              </a:lnSpc>
              <a:spcBef>
                <a:spcPts val="0"/>
              </a:spcBef>
              <a:spcAft>
                <a:spcPts val="0"/>
              </a:spcAft>
              <a:buNone/>
            </a:pPr>
            <a:r>
              <a:rPr lang="en-US" sz="4930" u="none" strike="noStrike">
                <a:solidFill>
                  <a:srgbClr val="000000"/>
                </a:solidFill>
                <a:latin typeface="Arial"/>
                <a:ea typeface="Arial"/>
                <a:cs typeface="Arial"/>
                <a:sym typeface="Arial"/>
              </a:rPr>
              <a:t>Amount of information needed to classify an element in S based on attribute A: InfoA(S)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002" name="Shape 1002"/>
        <p:cNvGrpSpPr/>
        <p:nvPr/>
      </p:nvGrpSpPr>
      <p:grpSpPr>
        <a:xfrm>
          <a:off x="0" y="0"/>
          <a:ext cx="0" cy="0"/>
          <a:chOff x="0" y="0"/>
          <a:chExt cx="0" cy="0"/>
        </a:xfrm>
      </p:grpSpPr>
      <p:grpSp>
        <p:nvGrpSpPr>
          <p:cNvPr id="1003" name="Google Shape;1003;p28"/>
          <p:cNvGrpSpPr/>
          <p:nvPr/>
        </p:nvGrpSpPr>
        <p:grpSpPr>
          <a:xfrm>
            <a:off x="513779" y="303372"/>
            <a:ext cx="6676549" cy="9680257"/>
            <a:chOff x="12700" y="0"/>
            <a:chExt cx="8902065" cy="12907009"/>
          </a:xfrm>
        </p:grpSpPr>
        <p:cxnSp>
          <p:nvCxnSpPr>
            <p:cNvPr id="1004" name="Google Shape;1004;p28"/>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05" name="Google Shape;1005;p28"/>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06" name="Google Shape;1006;p28"/>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007" name="Google Shape;1007;p28"/>
            <p:cNvGrpSpPr/>
            <p:nvPr/>
          </p:nvGrpSpPr>
          <p:grpSpPr>
            <a:xfrm>
              <a:off x="8423275" y="0"/>
              <a:ext cx="491490" cy="491490"/>
              <a:chOff x="0" y="0"/>
              <a:chExt cx="812800" cy="812800"/>
            </a:xfrm>
          </p:grpSpPr>
          <p:sp>
            <p:nvSpPr>
              <p:cNvPr id="1008" name="Google Shape;1008;p2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2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0" name="Google Shape;1010;p28"/>
            <p:cNvGrpSpPr/>
            <p:nvPr/>
          </p:nvGrpSpPr>
          <p:grpSpPr>
            <a:xfrm>
              <a:off x="8423275" y="12415519"/>
              <a:ext cx="491490" cy="491490"/>
              <a:chOff x="0" y="0"/>
              <a:chExt cx="812800" cy="812800"/>
            </a:xfrm>
          </p:grpSpPr>
          <p:sp>
            <p:nvSpPr>
              <p:cNvPr id="1011" name="Google Shape;1011;p2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2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013" name="Google Shape;1013;p28"/>
          <p:cNvSpPr/>
          <p:nvPr/>
        </p:nvSpPr>
        <p:spPr>
          <a:xfrm>
            <a:off x="15606617" y="263357"/>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4" name="Google Shape;1014;p28"/>
          <p:cNvGrpSpPr/>
          <p:nvPr/>
        </p:nvGrpSpPr>
        <p:grpSpPr>
          <a:xfrm>
            <a:off x="14574882" y="8977403"/>
            <a:ext cx="3372558" cy="1006227"/>
            <a:chOff x="0" y="0"/>
            <a:chExt cx="4496745" cy="1341635"/>
          </a:xfrm>
        </p:grpSpPr>
        <p:grpSp>
          <p:nvGrpSpPr>
            <p:cNvPr id="1015" name="Google Shape;1015;p28"/>
            <p:cNvGrpSpPr/>
            <p:nvPr/>
          </p:nvGrpSpPr>
          <p:grpSpPr>
            <a:xfrm rot="2700000">
              <a:off x="196478" y="196478"/>
              <a:ext cx="948679" cy="948679"/>
              <a:chOff x="0" y="0"/>
              <a:chExt cx="812800" cy="812800"/>
            </a:xfrm>
          </p:grpSpPr>
          <p:sp>
            <p:nvSpPr>
              <p:cNvPr id="1016" name="Google Shape;1016;p2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2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8" name="Google Shape;1018;p28"/>
            <p:cNvGrpSpPr/>
            <p:nvPr/>
          </p:nvGrpSpPr>
          <p:grpSpPr>
            <a:xfrm rot="2700000">
              <a:off x="1248181" y="196478"/>
              <a:ext cx="948679" cy="948679"/>
              <a:chOff x="0" y="0"/>
              <a:chExt cx="812800" cy="812800"/>
            </a:xfrm>
          </p:grpSpPr>
          <p:sp>
            <p:nvSpPr>
              <p:cNvPr id="1019" name="Google Shape;1019;p2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2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21" name="Google Shape;1021;p28"/>
            <p:cNvGrpSpPr/>
            <p:nvPr/>
          </p:nvGrpSpPr>
          <p:grpSpPr>
            <a:xfrm rot="2700000">
              <a:off x="2299885" y="196478"/>
              <a:ext cx="948679" cy="948679"/>
              <a:chOff x="0" y="0"/>
              <a:chExt cx="812800" cy="812800"/>
            </a:xfrm>
          </p:grpSpPr>
          <p:sp>
            <p:nvSpPr>
              <p:cNvPr id="1022" name="Google Shape;1022;p2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2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24" name="Google Shape;1024;p28"/>
            <p:cNvGrpSpPr/>
            <p:nvPr/>
          </p:nvGrpSpPr>
          <p:grpSpPr>
            <a:xfrm rot="2700000">
              <a:off x="3351588" y="196478"/>
              <a:ext cx="948679" cy="948679"/>
              <a:chOff x="0" y="0"/>
              <a:chExt cx="812800" cy="812800"/>
            </a:xfrm>
          </p:grpSpPr>
          <p:sp>
            <p:nvSpPr>
              <p:cNvPr id="1025" name="Google Shape;1025;p2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2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27" name="Google Shape;1027;p28"/>
          <p:cNvGrpSpPr/>
          <p:nvPr/>
        </p:nvGrpSpPr>
        <p:grpSpPr>
          <a:xfrm>
            <a:off x="822108" y="822960"/>
            <a:ext cx="2933028" cy="713220"/>
            <a:chOff x="0" y="0"/>
            <a:chExt cx="3910704" cy="950960"/>
          </a:xfrm>
        </p:grpSpPr>
        <p:sp>
          <p:nvSpPr>
            <p:cNvPr id="1028" name="Google Shape;1028;p2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2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030" name="Google Shape;1030;p28"/>
          <p:cNvGrpSpPr/>
          <p:nvPr/>
        </p:nvGrpSpPr>
        <p:grpSpPr>
          <a:xfrm>
            <a:off x="1906684" y="3699473"/>
            <a:ext cx="14474632" cy="4079910"/>
            <a:chOff x="0" y="-47625"/>
            <a:chExt cx="894566" cy="252148"/>
          </a:xfrm>
        </p:grpSpPr>
        <p:sp>
          <p:nvSpPr>
            <p:cNvPr id="1031" name="Google Shape;1031;p28"/>
            <p:cNvSpPr/>
            <p:nvPr/>
          </p:nvSpPr>
          <p:spPr>
            <a:xfrm>
              <a:off x="0" y="0"/>
              <a:ext cx="894566" cy="204523"/>
            </a:xfrm>
            <a:custGeom>
              <a:rect b="b" l="l" r="r" t="t"/>
              <a:pathLst>
                <a:path extrusionOk="0" h="204523" w="894566">
                  <a:moveTo>
                    <a:pt x="102261" y="0"/>
                  </a:moveTo>
                  <a:lnTo>
                    <a:pt x="792304" y="0"/>
                  </a:lnTo>
                  <a:cubicBezTo>
                    <a:pt x="819426" y="0"/>
                    <a:pt x="845436" y="10774"/>
                    <a:pt x="864614" y="29952"/>
                  </a:cubicBezTo>
                  <a:cubicBezTo>
                    <a:pt x="883792" y="49129"/>
                    <a:pt x="894566" y="75140"/>
                    <a:pt x="894566" y="102261"/>
                  </a:cubicBezTo>
                  <a:lnTo>
                    <a:pt x="894566" y="102261"/>
                  </a:lnTo>
                  <a:cubicBezTo>
                    <a:pt x="894566" y="129383"/>
                    <a:pt x="883792" y="155394"/>
                    <a:pt x="864614" y="174571"/>
                  </a:cubicBezTo>
                  <a:cubicBezTo>
                    <a:pt x="845436" y="193749"/>
                    <a:pt x="819426" y="204523"/>
                    <a:pt x="792304" y="204523"/>
                  </a:cubicBezTo>
                  <a:lnTo>
                    <a:pt x="102261" y="204523"/>
                  </a:lnTo>
                  <a:cubicBezTo>
                    <a:pt x="75140" y="204523"/>
                    <a:pt x="49129" y="193749"/>
                    <a:pt x="29952" y="174571"/>
                  </a:cubicBezTo>
                  <a:cubicBezTo>
                    <a:pt x="10774" y="155394"/>
                    <a:pt x="0" y="129383"/>
                    <a:pt x="0" y="102261"/>
                  </a:cubicBezTo>
                  <a:lnTo>
                    <a:pt x="0" y="102261"/>
                  </a:lnTo>
                  <a:cubicBezTo>
                    <a:pt x="0" y="75140"/>
                    <a:pt x="10774" y="49129"/>
                    <a:pt x="29952" y="29952"/>
                  </a:cubicBezTo>
                  <a:cubicBezTo>
                    <a:pt x="49129" y="10774"/>
                    <a:pt x="75140" y="0"/>
                    <a:pt x="102261"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28"/>
            <p:cNvSpPr txBox="1"/>
            <p:nvPr/>
          </p:nvSpPr>
          <p:spPr>
            <a:xfrm>
              <a:off x="0" y="-47625"/>
              <a:ext cx="894566" cy="25214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33" name="Google Shape;1033;p28"/>
          <p:cNvSpPr/>
          <p:nvPr/>
        </p:nvSpPr>
        <p:spPr>
          <a:xfrm>
            <a:off x="3337027" y="3893538"/>
            <a:ext cx="11613946" cy="4072589"/>
          </a:xfrm>
          <a:custGeom>
            <a:rect b="b" l="l" r="r" t="t"/>
            <a:pathLst>
              <a:path extrusionOk="0" h="4072589" w="11613946">
                <a:moveTo>
                  <a:pt x="0" y="0"/>
                </a:moveTo>
                <a:lnTo>
                  <a:pt x="11613946" y="0"/>
                </a:lnTo>
                <a:lnTo>
                  <a:pt x="11613946" y="4072590"/>
                </a:lnTo>
                <a:lnTo>
                  <a:pt x="0" y="40725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28"/>
          <p:cNvSpPr txBox="1"/>
          <p:nvPr/>
        </p:nvSpPr>
        <p:spPr>
          <a:xfrm>
            <a:off x="1576340" y="2987038"/>
            <a:ext cx="6903094" cy="1064584"/>
          </a:xfrm>
          <a:prstGeom prst="rect">
            <a:avLst/>
          </a:prstGeom>
          <a:noFill/>
          <a:ln>
            <a:noFill/>
          </a:ln>
        </p:spPr>
        <p:txBody>
          <a:bodyPr anchorCtr="0" anchor="t" bIns="0" lIns="0" spcFirstLastPara="1" rIns="0" wrap="square" tIns="0">
            <a:spAutoFit/>
          </a:bodyPr>
          <a:lstStyle/>
          <a:p>
            <a:pPr indent="0" lvl="0" marL="0" marR="0" rtl="0" algn="l">
              <a:lnSpc>
                <a:spcPct val="187991"/>
              </a:lnSpc>
              <a:spcBef>
                <a:spcPts val="0"/>
              </a:spcBef>
              <a:spcAft>
                <a:spcPts val="0"/>
              </a:spcAft>
              <a:buNone/>
            </a:pPr>
            <a:r>
              <a:rPr lang="en-US" sz="4930" u="none" strike="noStrike">
                <a:solidFill>
                  <a:srgbClr val="000000"/>
                </a:solidFill>
                <a:latin typeface="Arial"/>
                <a:ea typeface="Arial"/>
                <a:cs typeface="Arial"/>
                <a:sym typeface="Arial"/>
              </a:rPr>
              <a:t>Gini index of the set S</a:t>
            </a:r>
            <a:endParaRPr/>
          </a:p>
        </p:txBody>
      </p:sp>
      <p:sp>
        <p:nvSpPr>
          <p:cNvPr id="1035" name="Google Shape;1035;p28"/>
          <p:cNvSpPr txBox="1"/>
          <p:nvPr/>
        </p:nvSpPr>
        <p:spPr>
          <a:xfrm>
            <a:off x="822108" y="1848541"/>
            <a:ext cx="17417570" cy="1073785"/>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US" sz="3099">
                <a:solidFill>
                  <a:srgbClr val="000000"/>
                </a:solidFill>
                <a:latin typeface="Arial"/>
                <a:ea typeface="Arial"/>
                <a:cs typeface="Arial"/>
                <a:sym typeface="Arial"/>
              </a:rPr>
              <a:t>CART: Unlike ID3 which uses the Information Cain formula, Cart algorithm uses Gini formula. The attribute with the smallest Gini value will be the root node</a:t>
            </a:r>
            <a:endParaRPr/>
          </a:p>
        </p:txBody>
      </p:sp>
      <p:sp>
        <p:nvSpPr>
          <p:cNvPr id="1036" name="Google Shape;1036;p28"/>
          <p:cNvSpPr txBox="1"/>
          <p:nvPr/>
        </p:nvSpPr>
        <p:spPr>
          <a:xfrm>
            <a:off x="5538118" y="8404278"/>
            <a:ext cx="7211764" cy="645540"/>
          </a:xfrm>
          <a:prstGeom prst="rect">
            <a:avLst/>
          </a:prstGeom>
          <a:noFill/>
          <a:ln>
            <a:noFill/>
          </a:ln>
        </p:spPr>
        <p:txBody>
          <a:bodyPr anchorCtr="0" anchor="t" bIns="0" lIns="0" spcFirstLastPara="1" rIns="0" wrap="square" tIns="0">
            <a:spAutoFit/>
          </a:bodyPr>
          <a:lstStyle/>
          <a:p>
            <a:pPr indent="0" lvl="0" marL="0" marR="0" rtl="0" algn="ctr">
              <a:lnSpc>
                <a:spcPct val="140036"/>
              </a:lnSpc>
              <a:spcBef>
                <a:spcPts val="0"/>
              </a:spcBef>
              <a:spcAft>
                <a:spcPts val="0"/>
              </a:spcAft>
              <a:buNone/>
            </a:pPr>
            <a:r>
              <a:rPr lang="en-US" sz="3834">
                <a:solidFill>
                  <a:srgbClr val="FFFFFF"/>
                </a:solidFill>
                <a:latin typeface="Arial"/>
                <a:ea typeface="Arial"/>
                <a:cs typeface="Arial"/>
                <a:sym typeface="Arial"/>
              </a:rPr>
              <a:t>P(j|S) is the frequency of j in 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040" name="Shape 1040"/>
        <p:cNvGrpSpPr/>
        <p:nvPr/>
      </p:nvGrpSpPr>
      <p:grpSpPr>
        <a:xfrm>
          <a:off x="0" y="0"/>
          <a:ext cx="0" cy="0"/>
          <a:chOff x="0" y="0"/>
          <a:chExt cx="0" cy="0"/>
        </a:xfrm>
      </p:grpSpPr>
      <p:grpSp>
        <p:nvGrpSpPr>
          <p:cNvPr id="1041" name="Google Shape;1041;p29"/>
          <p:cNvGrpSpPr/>
          <p:nvPr/>
        </p:nvGrpSpPr>
        <p:grpSpPr>
          <a:xfrm>
            <a:off x="513779" y="303372"/>
            <a:ext cx="6676549" cy="9680257"/>
            <a:chOff x="12700" y="0"/>
            <a:chExt cx="8902065" cy="12907009"/>
          </a:xfrm>
        </p:grpSpPr>
        <p:cxnSp>
          <p:nvCxnSpPr>
            <p:cNvPr id="1042" name="Google Shape;1042;p29"/>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43" name="Google Shape;1043;p29"/>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44" name="Google Shape;1044;p29"/>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045" name="Google Shape;1045;p29"/>
            <p:cNvGrpSpPr/>
            <p:nvPr/>
          </p:nvGrpSpPr>
          <p:grpSpPr>
            <a:xfrm>
              <a:off x="8423275" y="0"/>
              <a:ext cx="491490" cy="491490"/>
              <a:chOff x="0" y="0"/>
              <a:chExt cx="812800" cy="812800"/>
            </a:xfrm>
          </p:grpSpPr>
          <p:sp>
            <p:nvSpPr>
              <p:cNvPr id="1046" name="Google Shape;1046;p2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2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48" name="Google Shape;1048;p29"/>
            <p:cNvGrpSpPr/>
            <p:nvPr/>
          </p:nvGrpSpPr>
          <p:grpSpPr>
            <a:xfrm>
              <a:off x="8423275" y="12415519"/>
              <a:ext cx="491490" cy="491490"/>
              <a:chOff x="0" y="0"/>
              <a:chExt cx="812800" cy="812800"/>
            </a:xfrm>
          </p:grpSpPr>
          <p:sp>
            <p:nvSpPr>
              <p:cNvPr id="1049" name="Google Shape;1049;p2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2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051" name="Google Shape;1051;p29"/>
          <p:cNvSpPr/>
          <p:nvPr/>
        </p:nvSpPr>
        <p:spPr>
          <a:xfrm>
            <a:off x="15606617" y="263357"/>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2" name="Google Shape;1052;p29"/>
          <p:cNvGrpSpPr/>
          <p:nvPr/>
        </p:nvGrpSpPr>
        <p:grpSpPr>
          <a:xfrm>
            <a:off x="14574882" y="8977403"/>
            <a:ext cx="3372558" cy="1006227"/>
            <a:chOff x="0" y="0"/>
            <a:chExt cx="4496745" cy="1341635"/>
          </a:xfrm>
        </p:grpSpPr>
        <p:grpSp>
          <p:nvGrpSpPr>
            <p:cNvPr id="1053" name="Google Shape;1053;p29"/>
            <p:cNvGrpSpPr/>
            <p:nvPr/>
          </p:nvGrpSpPr>
          <p:grpSpPr>
            <a:xfrm rot="2700000">
              <a:off x="196478" y="196478"/>
              <a:ext cx="948679" cy="948679"/>
              <a:chOff x="0" y="0"/>
              <a:chExt cx="812800" cy="812800"/>
            </a:xfrm>
          </p:grpSpPr>
          <p:sp>
            <p:nvSpPr>
              <p:cNvPr id="1054" name="Google Shape;1054;p2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2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6" name="Google Shape;1056;p29"/>
            <p:cNvGrpSpPr/>
            <p:nvPr/>
          </p:nvGrpSpPr>
          <p:grpSpPr>
            <a:xfrm rot="2700000">
              <a:off x="1248181" y="196478"/>
              <a:ext cx="948679" cy="948679"/>
              <a:chOff x="0" y="0"/>
              <a:chExt cx="812800" cy="812800"/>
            </a:xfrm>
          </p:grpSpPr>
          <p:sp>
            <p:nvSpPr>
              <p:cNvPr id="1057" name="Google Shape;1057;p2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2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59" name="Google Shape;1059;p29"/>
            <p:cNvGrpSpPr/>
            <p:nvPr/>
          </p:nvGrpSpPr>
          <p:grpSpPr>
            <a:xfrm rot="2700000">
              <a:off x="2299885" y="196478"/>
              <a:ext cx="948679" cy="948679"/>
              <a:chOff x="0" y="0"/>
              <a:chExt cx="812800" cy="812800"/>
            </a:xfrm>
          </p:grpSpPr>
          <p:sp>
            <p:nvSpPr>
              <p:cNvPr id="1060" name="Google Shape;1060;p2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2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62" name="Google Shape;1062;p29"/>
            <p:cNvGrpSpPr/>
            <p:nvPr/>
          </p:nvGrpSpPr>
          <p:grpSpPr>
            <a:xfrm rot="2700000">
              <a:off x="3351588" y="196478"/>
              <a:ext cx="948679" cy="948679"/>
              <a:chOff x="0" y="0"/>
              <a:chExt cx="812800" cy="812800"/>
            </a:xfrm>
          </p:grpSpPr>
          <p:sp>
            <p:nvSpPr>
              <p:cNvPr id="1063" name="Google Shape;1063;p2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2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065" name="Google Shape;1065;p29"/>
          <p:cNvGrpSpPr/>
          <p:nvPr/>
        </p:nvGrpSpPr>
        <p:grpSpPr>
          <a:xfrm>
            <a:off x="822108" y="822960"/>
            <a:ext cx="2933028" cy="713220"/>
            <a:chOff x="0" y="0"/>
            <a:chExt cx="3910704" cy="950960"/>
          </a:xfrm>
        </p:grpSpPr>
        <p:sp>
          <p:nvSpPr>
            <p:cNvPr id="1066" name="Google Shape;1066;p2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2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068" name="Google Shape;1068;p29"/>
          <p:cNvGrpSpPr/>
          <p:nvPr/>
        </p:nvGrpSpPr>
        <p:grpSpPr>
          <a:xfrm>
            <a:off x="1906684" y="2744316"/>
            <a:ext cx="14474632" cy="4871224"/>
            <a:chOff x="0" y="-47625"/>
            <a:chExt cx="894566" cy="301053"/>
          </a:xfrm>
        </p:grpSpPr>
        <p:sp>
          <p:nvSpPr>
            <p:cNvPr id="1069" name="Google Shape;1069;p29"/>
            <p:cNvSpPr/>
            <p:nvPr/>
          </p:nvSpPr>
          <p:spPr>
            <a:xfrm>
              <a:off x="0" y="0"/>
              <a:ext cx="894566" cy="253428"/>
            </a:xfrm>
            <a:custGeom>
              <a:rect b="b" l="l" r="r" t="t"/>
              <a:pathLst>
                <a:path extrusionOk="0" h="253428" w="894566">
                  <a:moveTo>
                    <a:pt x="115392" y="0"/>
                  </a:moveTo>
                  <a:lnTo>
                    <a:pt x="779174" y="0"/>
                  </a:lnTo>
                  <a:cubicBezTo>
                    <a:pt x="842903" y="0"/>
                    <a:pt x="894566" y="51663"/>
                    <a:pt x="894566" y="115392"/>
                  </a:cubicBezTo>
                  <a:lnTo>
                    <a:pt x="894566" y="138036"/>
                  </a:lnTo>
                  <a:cubicBezTo>
                    <a:pt x="894566" y="201765"/>
                    <a:pt x="842903" y="253428"/>
                    <a:pt x="779174" y="253428"/>
                  </a:cubicBezTo>
                  <a:lnTo>
                    <a:pt x="115392" y="253428"/>
                  </a:lnTo>
                  <a:cubicBezTo>
                    <a:pt x="51663" y="253428"/>
                    <a:pt x="0" y="201765"/>
                    <a:pt x="0" y="138036"/>
                  </a:cubicBezTo>
                  <a:lnTo>
                    <a:pt x="0" y="115392"/>
                  </a:lnTo>
                  <a:cubicBezTo>
                    <a:pt x="0" y="51663"/>
                    <a:pt x="51663" y="0"/>
                    <a:pt x="115392"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29"/>
            <p:cNvSpPr txBox="1"/>
            <p:nvPr/>
          </p:nvSpPr>
          <p:spPr>
            <a:xfrm>
              <a:off x="0" y="-47625"/>
              <a:ext cx="894566" cy="30105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71" name="Google Shape;1071;p29"/>
          <p:cNvSpPr/>
          <p:nvPr/>
        </p:nvSpPr>
        <p:spPr>
          <a:xfrm>
            <a:off x="3246280" y="3188978"/>
            <a:ext cx="11795440" cy="4552626"/>
          </a:xfrm>
          <a:custGeom>
            <a:rect b="b" l="l" r="r" t="t"/>
            <a:pathLst>
              <a:path extrusionOk="0" h="4552626" w="11795440">
                <a:moveTo>
                  <a:pt x="0" y="0"/>
                </a:moveTo>
                <a:lnTo>
                  <a:pt x="11795440" y="0"/>
                </a:lnTo>
                <a:lnTo>
                  <a:pt x="11795440" y="4552626"/>
                </a:lnTo>
                <a:lnTo>
                  <a:pt x="0" y="455262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29"/>
          <p:cNvSpPr txBox="1"/>
          <p:nvPr/>
        </p:nvSpPr>
        <p:spPr>
          <a:xfrm>
            <a:off x="1594066" y="1610153"/>
            <a:ext cx="4881399" cy="1057856"/>
          </a:xfrm>
          <a:prstGeom prst="rect">
            <a:avLst/>
          </a:prstGeom>
          <a:noFill/>
          <a:ln>
            <a:noFill/>
          </a:ln>
        </p:spPr>
        <p:txBody>
          <a:bodyPr anchorCtr="0" anchor="t" bIns="0" lIns="0" spcFirstLastPara="1" rIns="0" wrap="square" tIns="0">
            <a:spAutoFit/>
          </a:bodyPr>
          <a:lstStyle/>
          <a:p>
            <a:pPr indent="0" lvl="0" marL="0" marR="0" rtl="0" algn="l">
              <a:lnSpc>
                <a:spcPct val="187991"/>
              </a:lnSpc>
              <a:spcBef>
                <a:spcPts val="0"/>
              </a:spcBef>
              <a:spcAft>
                <a:spcPts val="0"/>
              </a:spcAft>
              <a:buNone/>
            </a:pPr>
            <a:r>
              <a:rPr lang="en-US" sz="4930" u="none" strike="noStrike">
                <a:solidFill>
                  <a:srgbClr val="000000"/>
                </a:solidFill>
                <a:latin typeface="Arial"/>
                <a:ea typeface="Arial"/>
                <a:cs typeface="Arial"/>
                <a:sym typeface="Arial"/>
              </a:rPr>
              <a:t>Gini of attribute</a:t>
            </a:r>
            <a:endParaRPr/>
          </a:p>
        </p:txBody>
      </p:sp>
      <p:sp>
        <p:nvSpPr>
          <p:cNvPr id="1073" name="Google Shape;1073;p29"/>
          <p:cNvSpPr txBox="1"/>
          <p:nvPr/>
        </p:nvSpPr>
        <p:spPr>
          <a:xfrm>
            <a:off x="664703" y="7986174"/>
            <a:ext cx="16958593" cy="553920"/>
          </a:xfrm>
          <a:prstGeom prst="rect">
            <a:avLst/>
          </a:prstGeom>
          <a:noFill/>
          <a:ln>
            <a:noFill/>
          </a:ln>
        </p:spPr>
        <p:txBody>
          <a:bodyPr anchorCtr="0" anchor="t" bIns="0" lIns="0" spcFirstLastPara="1" rIns="0" wrap="square" tIns="0">
            <a:spAutoFit/>
          </a:bodyPr>
          <a:lstStyle/>
          <a:p>
            <a:pPr indent="0" lvl="0" marL="0" marR="0" rtl="0" algn="ctr">
              <a:lnSpc>
                <a:spcPct val="139993"/>
              </a:lnSpc>
              <a:spcBef>
                <a:spcPts val="0"/>
              </a:spcBef>
              <a:spcAft>
                <a:spcPts val="0"/>
              </a:spcAft>
              <a:buNone/>
            </a:pPr>
            <a:r>
              <a:rPr lang="en-US" sz="3228">
                <a:solidFill>
                  <a:srgbClr val="FFFFFF"/>
                </a:solidFill>
                <a:latin typeface="Arial"/>
                <a:ea typeface="Arial"/>
                <a:cs typeface="Arial"/>
                <a:sym typeface="Arial"/>
              </a:rPr>
              <a:t> In case: ni is the number of samples in note I, n is the number of samples in note 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44" name="Shape 144"/>
        <p:cNvGrpSpPr/>
        <p:nvPr/>
      </p:nvGrpSpPr>
      <p:grpSpPr>
        <a:xfrm>
          <a:off x="0" y="0"/>
          <a:ext cx="0" cy="0"/>
          <a:chOff x="0" y="0"/>
          <a:chExt cx="0" cy="0"/>
        </a:xfrm>
      </p:grpSpPr>
      <p:grpSp>
        <p:nvGrpSpPr>
          <p:cNvPr id="145" name="Google Shape;145;p3"/>
          <p:cNvGrpSpPr/>
          <p:nvPr/>
        </p:nvGrpSpPr>
        <p:grpSpPr>
          <a:xfrm>
            <a:off x="513779" y="303372"/>
            <a:ext cx="6676549" cy="9680257"/>
            <a:chOff x="12700" y="0"/>
            <a:chExt cx="8902065" cy="12907009"/>
          </a:xfrm>
        </p:grpSpPr>
        <p:cxnSp>
          <p:nvCxnSpPr>
            <p:cNvPr id="146" name="Google Shape;146;p3"/>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7" name="Google Shape;147;p3"/>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8" name="Google Shape;148;p3"/>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49" name="Google Shape;149;p3"/>
            <p:cNvGrpSpPr/>
            <p:nvPr/>
          </p:nvGrpSpPr>
          <p:grpSpPr>
            <a:xfrm>
              <a:off x="8423275" y="0"/>
              <a:ext cx="491490" cy="491490"/>
              <a:chOff x="0" y="0"/>
              <a:chExt cx="812800" cy="812800"/>
            </a:xfrm>
          </p:grpSpPr>
          <p:sp>
            <p:nvSpPr>
              <p:cNvPr id="150" name="Google Shape;150;p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 name="Google Shape;152;p3"/>
            <p:cNvGrpSpPr/>
            <p:nvPr/>
          </p:nvGrpSpPr>
          <p:grpSpPr>
            <a:xfrm>
              <a:off x="8423275" y="12415519"/>
              <a:ext cx="491490" cy="491490"/>
              <a:chOff x="0" y="0"/>
              <a:chExt cx="812800" cy="812800"/>
            </a:xfrm>
          </p:grpSpPr>
          <p:sp>
            <p:nvSpPr>
              <p:cNvPr id="153" name="Google Shape;153;p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55" name="Google Shape;155;p3"/>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3"/>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7" name="Google Shape;157;p3"/>
          <p:cNvGrpSpPr/>
          <p:nvPr/>
        </p:nvGrpSpPr>
        <p:grpSpPr>
          <a:xfrm>
            <a:off x="687596" y="2461573"/>
            <a:ext cx="5363854" cy="5363854"/>
            <a:chOff x="0" y="0"/>
            <a:chExt cx="812800" cy="812800"/>
          </a:xfrm>
        </p:grpSpPr>
        <p:sp>
          <p:nvSpPr>
            <p:cNvPr id="158" name="Google Shape;15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0" name="Google Shape;160;p3"/>
          <p:cNvSpPr/>
          <p:nvPr/>
        </p:nvSpPr>
        <p:spPr>
          <a:xfrm>
            <a:off x="830138" y="2461573"/>
            <a:ext cx="5221313" cy="522131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16664" r="-16663" t="0"/>
            </a:stretch>
          </a:blip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1" name="Google Shape;161;p3"/>
          <p:cNvGrpSpPr/>
          <p:nvPr/>
        </p:nvGrpSpPr>
        <p:grpSpPr>
          <a:xfrm>
            <a:off x="822108" y="822960"/>
            <a:ext cx="2933028" cy="713220"/>
            <a:chOff x="0" y="0"/>
            <a:chExt cx="3910704" cy="950960"/>
          </a:xfrm>
        </p:grpSpPr>
        <p:sp>
          <p:nvSpPr>
            <p:cNvPr id="162" name="Google Shape;162;p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64" name="Google Shape;164;p3"/>
          <p:cNvSpPr txBox="1"/>
          <p:nvPr/>
        </p:nvSpPr>
        <p:spPr>
          <a:xfrm>
            <a:off x="6181024" y="4542018"/>
            <a:ext cx="11750100" cy="1553700"/>
          </a:xfrm>
          <a:prstGeom prst="rect">
            <a:avLst/>
          </a:prstGeom>
          <a:noFill/>
          <a:ln>
            <a:noFill/>
          </a:ln>
        </p:spPr>
        <p:txBody>
          <a:bodyPr anchorCtr="0" anchor="t" bIns="0" lIns="0" spcFirstLastPara="1" rIns="0" wrap="square" tIns="0">
            <a:spAutoFit/>
          </a:bodyPr>
          <a:lstStyle/>
          <a:p>
            <a:pPr indent="0" lvl="0" marL="0" marR="0" rtl="0" algn="ctr">
              <a:lnSpc>
                <a:spcPct val="85001"/>
              </a:lnSpc>
              <a:spcBef>
                <a:spcPts val="0"/>
              </a:spcBef>
              <a:spcAft>
                <a:spcPts val="0"/>
              </a:spcAft>
              <a:buNone/>
            </a:pPr>
            <a:r>
              <a:rPr lang="en-US" sz="11876">
                <a:solidFill>
                  <a:srgbClr val="BBEFC8"/>
                </a:solidFill>
                <a:latin typeface="Arial"/>
                <a:ea typeface="Arial"/>
                <a:cs typeface="Arial"/>
                <a:sym typeface="Arial"/>
              </a:rPr>
              <a:t>INTRODUCTION</a:t>
            </a:r>
            <a:endParaRPr sz="100"/>
          </a:p>
        </p:txBody>
      </p:sp>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077" name="Shape 1077"/>
        <p:cNvGrpSpPr/>
        <p:nvPr/>
      </p:nvGrpSpPr>
      <p:grpSpPr>
        <a:xfrm>
          <a:off x="0" y="0"/>
          <a:ext cx="0" cy="0"/>
          <a:chOff x="0" y="0"/>
          <a:chExt cx="0" cy="0"/>
        </a:xfrm>
      </p:grpSpPr>
      <p:grpSp>
        <p:nvGrpSpPr>
          <p:cNvPr id="1078" name="Google Shape;1078;p30"/>
          <p:cNvGrpSpPr/>
          <p:nvPr/>
        </p:nvGrpSpPr>
        <p:grpSpPr>
          <a:xfrm>
            <a:off x="513779" y="303372"/>
            <a:ext cx="6676549" cy="9680257"/>
            <a:chOff x="12700" y="0"/>
            <a:chExt cx="8902065" cy="12907009"/>
          </a:xfrm>
        </p:grpSpPr>
        <p:cxnSp>
          <p:nvCxnSpPr>
            <p:cNvPr id="1079" name="Google Shape;1079;p30"/>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80" name="Google Shape;1080;p30"/>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081" name="Google Shape;1081;p30"/>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082" name="Google Shape;1082;p30"/>
            <p:cNvGrpSpPr/>
            <p:nvPr/>
          </p:nvGrpSpPr>
          <p:grpSpPr>
            <a:xfrm>
              <a:off x="8423275" y="0"/>
              <a:ext cx="491490" cy="491490"/>
              <a:chOff x="0" y="0"/>
              <a:chExt cx="812800" cy="812800"/>
            </a:xfrm>
          </p:grpSpPr>
          <p:sp>
            <p:nvSpPr>
              <p:cNvPr id="1083" name="Google Shape;1083;p3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3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85" name="Google Shape;1085;p30"/>
            <p:cNvGrpSpPr/>
            <p:nvPr/>
          </p:nvGrpSpPr>
          <p:grpSpPr>
            <a:xfrm>
              <a:off x="8423275" y="12415519"/>
              <a:ext cx="491490" cy="491490"/>
              <a:chOff x="0" y="0"/>
              <a:chExt cx="812800" cy="812800"/>
            </a:xfrm>
          </p:grpSpPr>
          <p:sp>
            <p:nvSpPr>
              <p:cNvPr id="1086" name="Google Shape;1086;p3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3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088" name="Google Shape;1088;p30"/>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89" name="Google Shape;1089;p30"/>
          <p:cNvGrpSpPr/>
          <p:nvPr/>
        </p:nvGrpSpPr>
        <p:grpSpPr>
          <a:xfrm>
            <a:off x="14574882" y="8977403"/>
            <a:ext cx="3372558" cy="1006227"/>
            <a:chOff x="0" y="0"/>
            <a:chExt cx="4496745" cy="1341635"/>
          </a:xfrm>
        </p:grpSpPr>
        <p:grpSp>
          <p:nvGrpSpPr>
            <p:cNvPr id="1090" name="Google Shape;1090;p30"/>
            <p:cNvGrpSpPr/>
            <p:nvPr/>
          </p:nvGrpSpPr>
          <p:grpSpPr>
            <a:xfrm rot="2700000">
              <a:off x="196478" y="196478"/>
              <a:ext cx="948679" cy="948679"/>
              <a:chOff x="0" y="0"/>
              <a:chExt cx="812800" cy="812800"/>
            </a:xfrm>
          </p:grpSpPr>
          <p:sp>
            <p:nvSpPr>
              <p:cNvPr id="1091" name="Google Shape;1091;p3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3" name="Google Shape;1093;p30"/>
            <p:cNvGrpSpPr/>
            <p:nvPr/>
          </p:nvGrpSpPr>
          <p:grpSpPr>
            <a:xfrm rot="2700000">
              <a:off x="1248181" y="196478"/>
              <a:ext cx="948679" cy="948679"/>
              <a:chOff x="0" y="0"/>
              <a:chExt cx="812800" cy="812800"/>
            </a:xfrm>
          </p:grpSpPr>
          <p:sp>
            <p:nvSpPr>
              <p:cNvPr id="1094" name="Google Shape;1094;p3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3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6" name="Google Shape;1096;p30"/>
            <p:cNvGrpSpPr/>
            <p:nvPr/>
          </p:nvGrpSpPr>
          <p:grpSpPr>
            <a:xfrm rot="2700000">
              <a:off x="2299885" y="196478"/>
              <a:ext cx="948679" cy="948679"/>
              <a:chOff x="0" y="0"/>
              <a:chExt cx="812800" cy="812800"/>
            </a:xfrm>
          </p:grpSpPr>
          <p:sp>
            <p:nvSpPr>
              <p:cNvPr id="1097" name="Google Shape;1097;p3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3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9" name="Google Shape;1099;p30"/>
            <p:cNvGrpSpPr/>
            <p:nvPr/>
          </p:nvGrpSpPr>
          <p:grpSpPr>
            <a:xfrm rot="2700000">
              <a:off x="3351588" y="196478"/>
              <a:ext cx="948679" cy="948679"/>
              <a:chOff x="0" y="0"/>
              <a:chExt cx="812800" cy="812800"/>
            </a:xfrm>
          </p:grpSpPr>
          <p:sp>
            <p:nvSpPr>
              <p:cNvPr id="1100" name="Google Shape;1100;p3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3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02" name="Google Shape;1102;p30"/>
          <p:cNvGrpSpPr/>
          <p:nvPr/>
        </p:nvGrpSpPr>
        <p:grpSpPr>
          <a:xfrm>
            <a:off x="822108" y="822960"/>
            <a:ext cx="2933028" cy="713220"/>
            <a:chOff x="0" y="0"/>
            <a:chExt cx="3910704" cy="950960"/>
          </a:xfrm>
        </p:grpSpPr>
        <p:sp>
          <p:nvSpPr>
            <p:cNvPr id="1103" name="Google Shape;1103;p3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3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105" name="Google Shape;1105;p30"/>
          <p:cNvSpPr txBox="1"/>
          <p:nvPr/>
        </p:nvSpPr>
        <p:spPr>
          <a:xfrm>
            <a:off x="1028700" y="1848241"/>
            <a:ext cx="6873480" cy="961797"/>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Random Forest</a:t>
            </a:r>
            <a:endParaRPr/>
          </a:p>
        </p:txBody>
      </p:sp>
      <p:sp>
        <p:nvSpPr>
          <p:cNvPr id="1106" name="Google Shape;1106;p30"/>
          <p:cNvSpPr txBox="1"/>
          <p:nvPr/>
        </p:nvSpPr>
        <p:spPr>
          <a:xfrm>
            <a:off x="1493164" y="3143414"/>
            <a:ext cx="5080563" cy="59357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lang="en-US" sz="3483" u="none" strike="noStrike">
                <a:solidFill>
                  <a:srgbClr val="100F0D"/>
                </a:solidFill>
                <a:latin typeface="Arial"/>
                <a:ea typeface="Arial"/>
                <a:cs typeface="Arial"/>
                <a:sym typeface="Arial"/>
              </a:rPr>
              <a:t>Random Forest explain</a:t>
            </a:r>
            <a:endParaRPr/>
          </a:p>
        </p:txBody>
      </p:sp>
      <p:sp>
        <p:nvSpPr>
          <p:cNvPr id="1107" name="Google Shape;1107;p30"/>
          <p:cNvSpPr txBox="1"/>
          <p:nvPr/>
        </p:nvSpPr>
        <p:spPr>
          <a:xfrm>
            <a:off x="822108" y="3974997"/>
            <a:ext cx="17285511" cy="5049930"/>
          </a:xfrm>
          <a:prstGeom prst="rect">
            <a:avLst/>
          </a:prstGeom>
          <a:noFill/>
          <a:ln>
            <a:noFill/>
          </a:ln>
        </p:spPr>
        <p:txBody>
          <a:bodyPr anchorCtr="0" anchor="t" bIns="0" lIns="0" spcFirstLastPara="1" rIns="0" wrap="square" tIns="0">
            <a:spAutoFit/>
          </a:bodyPr>
          <a:lstStyle/>
          <a:p>
            <a:pPr indent="0" lvl="0" marL="0" marR="0" rtl="0" algn="just">
              <a:lnSpc>
                <a:spcPct val="181004"/>
              </a:lnSpc>
              <a:spcBef>
                <a:spcPts val="0"/>
              </a:spcBef>
              <a:spcAft>
                <a:spcPts val="0"/>
              </a:spcAft>
              <a:buNone/>
            </a:pPr>
            <a:r>
              <a:rPr lang="en-US" sz="2806">
                <a:solidFill>
                  <a:srgbClr val="FFFFFF"/>
                </a:solidFill>
                <a:latin typeface="Arial"/>
                <a:ea typeface="Arial"/>
                <a:cs typeface="Arial"/>
                <a:sym typeface="Arial"/>
              </a:rPr>
              <a:t>Random Forest is one of the most popular and commonly used algorithms by Data Scientists. Random forest is a Supervised Machine Learning Algorithm that is used widely in Classification and Regression problems. It builds decision trees on different samples and takes their majority vote for classification and average in case of regression.</a:t>
            </a:r>
            <a:endParaRPr/>
          </a:p>
          <a:p>
            <a:pPr indent="0" lvl="0" marL="0" marR="0" rtl="0" algn="just">
              <a:lnSpc>
                <a:spcPct val="181004"/>
              </a:lnSpc>
              <a:spcBef>
                <a:spcPts val="0"/>
              </a:spcBef>
              <a:spcAft>
                <a:spcPts val="0"/>
              </a:spcAft>
              <a:buNone/>
            </a:pPr>
            <a:r>
              <a:t/>
            </a:r>
            <a:endParaRPr sz="2806">
              <a:solidFill>
                <a:srgbClr val="FFFFFF"/>
              </a:solidFill>
              <a:latin typeface="Arial"/>
              <a:ea typeface="Arial"/>
              <a:cs typeface="Arial"/>
              <a:sym typeface="Arial"/>
            </a:endParaRPr>
          </a:p>
          <a:p>
            <a:pPr indent="0" lvl="0" marL="0" marR="0" rtl="0" algn="just">
              <a:lnSpc>
                <a:spcPct val="181004"/>
              </a:lnSpc>
              <a:spcBef>
                <a:spcPts val="0"/>
              </a:spcBef>
              <a:spcAft>
                <a:spcPts val="0"/>
              </a:spcAft>
              <a:buNone/>
            </a:pPr>
            <a:r>
              <a:rPr lang="en-US" sz="2806">
                <a:solidFill>
                  <a:srgbClr val="FFFFFF"/>
                </a:solidFill>
                <a:latin typeface="Arial"/>
                <a:ea typeface="Arial"/>
                <a:cs typeface="Arial"/>
                <a:sym typeface="Arial"/>
              </a:rPr>
              <a:t>One of the most important features of the Random Forest Algorithm is that it can handle the data set containing continuous variables, as in the case of regression, and categorical variables, as in the case of classification. It performs better for classification and regression tasks.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111" name="Shape 1111"/>
        <p:cNvGrpSpPr/>
        <p:nvPr/>
      </p:nvGrpSpPr>
      <p:grpSpPr>
        <a:xfrm>
          <a:off x="0" y="0"/>
          <a:ext cx="0" cy="0"/>
          <a:chOff x="0" y="0"/>
          <a:chExt cx="0" cy="0"/>
        </a:xfrm>
      </p:grpSpPr>
      <p:grpSp>
        <p:nvGrpSpPr>
          <p:cNvPr id="1112" name="Google Shape;1112;p31"/>
          <p:cNvGrpSpPr/>
          <p:nvPr/>
        </p:nvGrpSpPr>
        <p:grpSpPr>
          <a:xfrm>
            <a:off x="421624" y="303372"/>
            <a:ext cx="6676549" cy="9680257"/>
            <a:chOff x="12700" y="0"/>
            <a:chExt cx="8902065" cy="12907009"/>
          </a:xfrm>
        </p:grpSpPr>
        <p:cxnSp>
          <p:nvCxnSpPr>
            <p:cNvPr id="1113" name="Google Shape;1113;p31"/>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14" name="Google Shape;1114;p31"/>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15" name="Google Shape;1115;p31"/>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16" name="Google Shape;1116;p31"/>
            <p:cNvGrpSpPr/>
            <p:nvPr/>
          </p:nvGrpSpPr>
          <p:grpSpPr>
            <a:xfrm>
              <a:off x="8423275" y="0"/>
              <a:ext cx="491490" cy="491490"/>
              <a:chOff x="0" y="0"/>
              <a:chExt cx="812800" cy="812800"/>
            </a:xfrm>
          </p:grpSpPr>
          <p:sp>
            <p:nvSpPr>
              <p:cNvPr id="1117" name="Google Shape;1117;p3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3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9" name="Google Shape;1119;p31"/>
            <p:cNvGrpSpPr/>
            <p:nvPr/>
          </p:nvGrpSpPr>
          <p:grpSpPr>
            <a:xfrm>
              <a:off x="8423275" y="12415519"/>
              <a:ext cx="491490" cy="491490"/>
              <a:chOff x="0" y="0"/>
              <a:chExt cx="812800" cy="812800"/>
            </a:xfrm>
          </p:grpSpPr>
          <p:sp>
            <p:nvSpPr>
              <p:cNvPr id="1120" name="Google Shape;1120;p3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3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22" name="Google Shape;1122;p31"/>
          <p:cNvGrpSpPr/>
          <p:nvPr/>
        </p:nvGrpSpPr>
        <p:grpSpPr>
          <a:xfrm rot="10800000">
            <a:off x="10985423" y="303372"/>
            <a:ext cx="6676549" cy="9680257"/>
            <a:chOff x="12700" y="0"/>
            <a:chExt cx="8902065" cy="12907009"/>
          </a:xfrm>
        </p:grpSpPr>
        <p:cxnSp>
          <p:nvCxnSpPr>
            <p:cNvPr id="1123" name="Google Shape;1123;p31"/>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24" name="Google Shape;1124;p31"/>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25" name="Google Shape;1125;p31"/>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26" name="Google Shape;1126;p31"/>
            <p:cNvGrpSpPr/>
            <p:nvPr/>
          </p:nvGrpSpPr>
          <p:grpSpPr>
            <a:xfrm>
              <a:off x="8423275" y="0"/>
              <a:ext cx="491490" cy="491490"/>
              <a:chOff x="0" y="0"/>
              <a:chExt cx="812800" cy="812800"/>
            </a:xfrm>
          </p:grpSpPr>
          <p:sp>
            <p:nvSpPr>
              <p:cNvPr id="1127" name="Google Shape;1127;p3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3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29" name="Google Shape;1129;p31"/>
            <p:cNvGrpSpPr/>
            <p:nvPr/>
          </p:nvGrpSpPr>
          <p:grpSpPr>
            <a:xfrm>
              <a:off x="8423275" y="12415519"/>
              <a:ext cx="491490" cy="491490"/>
              <a:chOff x="0" y="0"/>
              <a:chExt cx="812800" cy="812800"/>
            </a:xfrm>
          </p:grpSpPr>
          <p:sp>
            <p:nvSpPr>
              <p:cNvPr id="1130" name="Google Shape;1130;p3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3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132" name="Google Shape;1132;p31"/>
          <p:cNvSpPr/>
          <p:nvPr/>
        </p:nvSpPr>
        <p:spPr>
          <a:xfrm>
            <a:off x="5486400" y="912336"/>
            <a:ext cx="7315200" cy="731520"/>
          </a:xfrm>
          <a:custGeom>
            <a:rect b="b" l="l" r="r" t="t"/>
            <a:pathLst>
              <a:path extrusionOk="0" h="731520" w="7315200">
                <a:moveTo>
                  <a:pt x="0" y="0"/>
                </a:moveTo>
                <a:lnTo>
                  <a:pt x="7315200" y="0"/>
                </a:lnTo>
                <a:lnTo>
                  <a:pt x="7315200" y="731520"/>
                </a:lnTo>
                <a:lnTo>
                  <a:pt x="0" y="73152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33" name="Google Shape;1133;p31"/>
          <p:cNvGrpSpPr/>
          <p:nvPr/>
        </p:nvGrpSpPr>
        <p:grpSpPr>
          <a:xfrm>
            <a:off x="891700" y="709012"/>
            <a:ext cx="2933028" cy="713220"/>
            <a:chOff x="0" y="0"/>
            <a:chExt cx="3910704" cy="950960"/>
          </a:xfrm>
        </p:grpSpPr>
        <p:sp>
          <p:nvSpPr>
            <p:cNvPr id="1134" name="Google Shape;1134;p3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3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136" name="Google Shape;1136;p31"/>
          <p:cNvSpPr txBox="1"/>
          <p:nvPr/>
        </p:nvSpPr>
        <p:spPr>
          <a:xfrm>
            <a:off x="3052509" y="1955633"/>
            <a:ext cx="12182983"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000000"/>
                </a:solidFill>
                <a:latin typeface="Oswald"/>
                <a:ea typeface="Oswald"/>
                <a:cs typeface="Oswald"/>
                <a:sym typeface="Oswald"/>
              </a:rPr>
              <a:t>Steps Involved in Random Forest Algorithm</a:t>
            </a:r>
            <a:endParaRPr/>
          </a:p>
        </p:txBody>
      </p:sp>
      <p:sp>
        <p:nvSpPr>
          <p:cNvPr id="1137" name="Google Shape;1137;p31"/>
          <p:cNvSpPr txBox="1"/>
          <p:nvPr/>
        </p:nvSpPr>
        <p:spPr>
          <a:xfrm>
            <a:off x="1306542" y="3272663"/>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1</a:t>
            </a:r>
            <a:endParaRPr/>
          </a:p>
        </p:txBody>
      </p:sp>
      <p:sp>
        <p:nvSpPr>
          <p:cNvPr id="1138" name="Google Shape;1138;p31"/>
          <p:cNvSpPr txBox="1"/>
          <p:nvPr/>
        </p:nvSpPr>
        <p:spPr>
          <a:xfrm>
            <a:off x="3128709" y="3255552"/>
            <a:ext cx="14206791" cy="1223432"/>
          </a:xfrm>
          <a:prstGeom prst="rect">
            <a:avLst/>
          </a:prstGeom>
          <a:noFill/>
          <a:ln>
            <a:noFill/>
          </a:ln>
        </p:spPr>
        <p:txBody>
          <a:bodyPr anchorCtr="0" anchor="t" bIns="0" lIns="0" spcFirstLastPara="1" rIns="0" wrap="square" tIns="0">
            <a:spAutoFit/>
          </a:bodyPr>
          <a:lstStyle/>
          <a:p>
            <a:pPr indent="0" lvl="0" marL="0" marR="0" rtl="0" algn="l">
              <a:lnSpc>
                <a:spcPct val="140999"/>
              </a:lnSpc>
              <a:spcBef>
                <a:spcPts val="0"/>
              </a:spcBef>
              <a:spcAft>
                <a:spcPts val="0"/>
              </a:spcAft>
              <a:buNone/>
            </a:pPr>
            <a:r>
              <a:rPr lang="en-US" sz="2322">
                <a:solidFill>
                  <a:srgbClr val="FFFFFF"/>
                </a:solidFill>
                <a:latin typeface="Arial"/>
                <a:ea typeface="Arial"/>
                <a:cs typeface="Arial"/>
                <a:sym typeface="Arial"/>
              </a:rPr>
              <a:t>In the Random forest model, a subset of data points and a subset of features is selected for constructing each decision tree. Simply put, n random records and m features are taken from the data set having k number of records.</a:t>
            </a:r>
            <a:endParaRPr/>
          </a:p>
        </p:txBody>
      </p:sp>
      <p:sp>
        <p:nvSpPr>
          <p:cNvPr id="1139" name="Google Shape;1139;p31"/>
          <p:cNvSpPr txBox="1"/>
          <p:nvPr/>
        </p:nvSpPr>
        <p:spPr>
          <a:xfrm>
            <a:off x="1306542" y="4858018"/>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2</a:t>
            </a:r>
            <a:endParaRPr/>
          </a:p>
        </p:txBody>
      </p:sp>
      <p:sp>
        <p:nvSpPr>
          <p:cNvPr id="1140" name="Google Shape;1140;p31"/>
          <p:cNvSpPr txBox="1"/>
          <p:nvPr/>
        </p:nvSpPr>
        <p:spPr>
          <a:xfrm>
            <a:off x="1306542" y="6441434"/>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3</a:t>
            </a:r>
            <a:endParaRPr/>
          </a:p>
        </p:txBody>
      </p:sp>
      <p:sp>
        <p:nvSpPr>
          <p:cNvPr id="1141" name="Google Shape;1141;p31"/>
          <p:cNvSpPr txBox="1"/>
          <p:nvPr/>
        </p:nvSpPr>
        <p:spPr>
          <a:xfrm>
            <a:off x="1306542" y="8026790"/>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4</a:t>
            </a:r>
            <a:endParaRPr/>
          </a:p>
        </p:txBody>
      </p:sp>
      <p:sp>
        <p:nvSpPr>
          <p:cNvPr id="1142" name="Google Shape;1142;p31"/>
          <p:cNvSpPr txBox="1"/>
          <p:nvPr/>
        </p:nvSpPr>
        <p:spPr>
          <a:xfrm>
            <a:off x="3163293" y="4930631"/>
            <a:ext cx="8603187" cy="387638"/>
          </a:xfrm>
          <a:prstGeom prst="rect">
            <a:avLst/>
          </a:prstGeom>
          <a:noFill/>
          <a:ln>
            <a:noFill/>
          </a:ln>
        </p:spPr>
        <p:txBody>
          <a:bodyPr anchorCtr="0" anchor="t" bIns="0" lIns="0" spcFirstLastPara="1" rIns="0" wrap="square" tIns="0">
            <a:spAutoFit/>
          </a:bodyPr>
          <a:lstStyle/>
          <a:p>
            <a:pPr indent="0" lvl="0" marL="0" marR="0" rtl="0" algn="l">
              <a:lnSpc>
                <a:spcPct val="140999"/>
              </a:lnSpc>
              <a:spcBef>
                <a:spcPts val="0"/>
              </a:spcBef>
              <a:spcAft>
                <a:spcPts val="0"/>
              </a:spcAft>
              <a:buNone/>
            </a:pPr>
            <a:r>
              <a:rPr lang="en-US" sz="2322" u="none" strike="noStrike">
                <a:solidFill>
                  <a:srgbClr val="FFFFFF"/>
                </a:solidFill>
                <a:latin typeface="Arial"/>
                <a:ea typeface="Arial"/>
                <a:cs typeface="Arial"/>
                <a:sym typeface="Arial"/>
              </a:rPr>
              <a:t>Individual decision trees are constructed for each sample.</a:t>
            </a:r>
            <a:endParaRPr/>
          </a:p>
        </p:txBody>
      </p:sp>
      <p:sp>
        <p:nvSpPr>
          <p:cNvPr id="1143" name="Google Shape;1143;p31"/>
          <p:cNvSpPr txBox="1"/>
          <p:nvPr/>
        </p:nvSpPr>
        <p:spPr>
          <a:xfrm>
            <a:off x="3270934" y="6485741"/>
            <a:ext cx="6561598" cy="387638"/>
          </a:xfrm>
          <a:prstGeom prst="rect">
            <a:avLst/>
          </a:prstGeom>
          <a:noFill/>
          <a:ln>
            <a:noFill/>
          </a:ln>
        </p:spPr>
        <p:txBody>
          <a:bodyPr anchorCtr="0" anchor="t" bIns="0" lIns="0" spcFirstLastPara="1" rIns="0" wrap="square" tIns="0">
            <a:spAutoFit/>
          </a:bodyPr>
          <a:lstStyle/>
          <a:p>
            <a:pPr indent="0" lvl="0" marL="0" marR="0" rtl="0" algn="l">
              <a:lnSpc>
                <a:spcPct val="140999"/>
              </a:lnSpc>
              <a:spcBef>
                <a:spcPts val="0"/>
              </a:spcBef>
              <a:spcAft>
                <a:spcPts val="0"/>
              </a:spcAft>
              <a:buNone/>
            </a:pPr>
            <a:r>
              <a:rPr lang="en-US" sz="2322">
                <a:solidFill>
                  <a:srgbClr val="FFFFFF"/>
                </a:solidFill>
                <a:latin typeface="Arial"/>
                <a:ea typeface="Arial"/>
                <a:cs typeface="Arial"/>
                <a:sym typeface="Arial"/>
              </a:rPr>
              <a:t>Each decision tree will generate an output.</a:t>
            </a:r>
            <a:endParaRPr/>
          </a:p>
        </p:txBody>
      </p:sp>
      <p:sp>
        <p:nvSpPr>
          <p:cNvPr id="1144" name="Google Shape;1144;p31"/>
          <p:cNvSpPr txBox="1"/>
          <p:nvPr/>
        </p:nvSpPr>
        <p:spPr>
          <a:xfrm>
            <a:off x="3270934" y="7961331"/>
            <a:ext cx="11964558" cy="799118"/>
          </a:xfrm>
          <a:prstGeom prst="rect">
            <a:avLst/>
          </a:prstGeom>
          <a:noFill/>
          <a:ln>
            <a:noFill/>
          </a:ln>
        </p:spPr>
        <p:txBody>
          <a:bodyPr anchorCtr="0" anchor="t" bIns="0" lIns="0" spcFirstLastPara="1" rIns="0" wrap="square" tIns="0">
            <a:spAutoFit/>
          </a:bodyPr>
          <a:lstStyle/>
          <a:p>
            <a:pPr indent="0" lvl="0" marL="0" marR="0" rtl="0" algn="l">
              <a:lnSpc>
                <a:spcPct val="140999"/>
              </a:lnSpc>
              <a:spcBef>
                <a:spcPts val="0"/>
              </a:spcBef>
              <a:spcAft>
                <a:spcPts val="0"/>
              </a:spcAft>
              <a:buNone/>
            </a:pPr>
            <a:r>
              <a:rPr lang="en-US" sz="2322">
                <a:solidFill>
                  <a:srgbClr val="FFFFFF"/>
                </a:solidFill>
                <a:latin typeface="Arial"/>
                <a:ea typeface="Arial"/>
                <a:cs typeface="Arial"/>
                <a:sym typeface="Arial"/>
              </a:rPr>
              <a:t> Final output is considered based on Majority Voting or Averaging for Classification and regression, respectively.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148" name="Shape 1148"/>
        <p:cNvGrpSpPr/>
        <p:nvPr/>
      </p:nvGrpSpPr>
      <p:grpSpPr>
        <a:xfrm>
          <a:off x="0" y="0"/>
          <a:ext cx="0" cy="0"/>
          <a:chOff x="0" y="0"/>
          <a:chExt cx="0" cy="0"/>
        </a:xfrm>
      </p:grpSpPr>
      <p:grpSp>
        <p:nvGrpSpPr>
          <p:cNvPr id="1149" name="Google Shape;1149;p32"/>
          <p:cNvGrpSpPr/>
          <p:nvPr/>
        </p:nvGrpSpPr>
        <p:grpSpPr>
          <a:xfrm>
            <a:off x="421624" y="303372"/>
            <a:ext cx="6676549" cy="9680257"/>
            <a:chOff x="12700" y="0"/>
            <a:chExt cx="8902065" cy="12907009"/>
          </a:xfrm>
        </p:grpSpPr>
        <p:cxnSp>
          <p:nvCxnSpPr>
            <p:cNvPr id="1150" name="Google Shape;1150;p3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51" name="Google Shape;1151;p3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52" name="Google Shape;1152;p3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53" name="Google Shape;1153;p32"/>
            <p:cNvGrpSpPr/>
            <p:nvPr/>
          </p:nvGrpSpPr>
          <p:grpSpPr>
            <a:xfrm>
              <a:off x="8423275" y="0"/>
              <a:ext cx="491490" cy="491490"/>
              <a:chOff x="0" y="0"/>
              <a:chExt cx="812800" cy="812800"/>
            </a:xfrm>
          </p:grpSpPr>
          <p:sp>
            <p:nvSpPr>
              <p:cNvPr id="1154" name="Google Shape;1154;p3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3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56" name="Google Shape;1156;p32"/>
            <p:cNvGrpSpPr/>
            <p:nvPr/>
          </p:nvGrpSpPr>
          <p:grpSpPr>
            <a:xfrm>
              <a:off x="8423275" y="12415519"/>
              <a:ext cx="491490" cy="491490"/>
              <a:chOff x="0" y="0"/>
              <a:chExt cx="812800" cy="812800"/>
            </a:xfrm>
          </p:grpSpPr>
          <p:sp>
            <p:nvSpPr>
              <p:cNvPr id="1157" name="Google Shape;1157;p3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3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59" name="Google Shape;1159;p32"/>
          <p:cNvGrpSpPr/>
          <p:nvPr/>
        </p:nvGrpSpPr>
        <p:grpSpPr>
          <a:xfrm rot="10800000">
            <a:off x="10985423" y="303372"/>
            <a:ext cx="6676549" cy="9680257"/>
            <a:chOff x="12700" y="0"/>
            <a:chExt cx="8902065" cy="12907009"/>
          </a:xfrm>
        </p:grpSpPr>
        <p:cxnSp>
          <p:nvCxnSpPr>
            <p:cNvPr id="1160" name="Google Shape;1160;p3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61" name="Google Shape;1161;p3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62" name="Google Shape;1162;p3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63" name="Google Shape;1163;p32"/>
            <p:cNvGrpSpPr/>
            <p:nvPr/>
          </p:nvGrpSpPr>
          <p:grpSpPr>
            <a:xfrm>
              <a:off x="8423275" y="0"/>
              <a:ext cx="491490" cy="491490"/>
              <a:chOff x="0" y="0"/>
              <a:chExt cx="812800" cy="812800"/>
            </a:xfrm>
          </p:grpSpPr>
          <p:sp>
            <p:nvSpPr>
              <p:cNvPr id="1164" name="Google Shape;1164;p3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3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66" name="Google Shape;1166;p32"/>
            <p:cNvGrpSpPr/>
            <p:nvPr/>
          </p:nvGrpSpPr>
          <p:grpSpPr>
            <a:xfrm>
              <a:off x="8423275" y="12415519"/>
              <a:ext cx="491490" cy="491490"/>
              <a:chOff x="0" y="0"/>
              <a:chExt cx="812800" cy="812800"/>
            </a:xfrm>
          </p:grpSpPr>
          <p:sp>
            <p:nvSpPr>
              <p:cNvPr id="1167" name="Google Shape;1167;p3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3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69" name="Google Shape;1169;p32"/>
          <p:cNvGrpSpPr/>
          <p:nvPr/>
        </p:nvGrpSpPr>
        <p:grpSpPr>
          <a:xfrm>
            <a:off x="891700" y="709012"/>
            <a:ext cx="2933028" cy="713220"/>
            <a:chOff x="0" y="0"/>
            <a:chExt cx="3910704" cy="950960"/>
          </a:xfrm>
        </p:grpSpPr>
        <p:sp>
          <p:nvSpPr>
            <p:cNvPr id="1170" name="Google Shape;1170;p3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3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172" name="Google Shape;1172;p32"/>
          <p:cNvSpPr/>
          <p:nvPr/>
        </p:nvSpPr>
        <p:spPr>
          <a:xfrm>
            <a:off x="3643470" y="2737706"/>
            <a:ext cx="11001059" cy="6557594"/>
          </a:xfrm>
          <a:custGeom>
            <a:rect b="b" l="l" r="r" t="t"/>
            <a:pathLst>
              <a:path extrusionOk="0" h="6557594" w="11001059">
                <a:moveTo>
                  <a:pt x="0" y="0"/>
                </a:moveTo>
                <a:lnTo>
                  <a:pt x="11001060" y="0"/>
                </a:lnTo>
                <a:lnTo>
                  <a:pt x="11001060" y="6557593"/>
                </a:lnTo>
                <a:lnTo>
                  <a:pt x="0" y="655759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32"/>
          <p:cNvSpPr txBox="1"/>
          <p:nvPr/>
        </p:nvSpPr>
        <p:spPr>
          <a:xfrm>
            <a:off x="1395210" y="1628396"/>
            <a:ext cx="8552808" cy="817422"/>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US" sz="4803" u="none" strike="noStrike">
                <a:solidFill>
                  <a:srgbClr val="100F0D"/>
                </a:solidFill>
                <a:latin typeface="Arial"/>
                <a:ea typeface="Arial"/>
                <a:cs typeface="Arial"/>
                <a:sym typeface="Arial"/>
              </a:rPr>
              <a:t>Random Forests Algorithm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177" name="Shape 1177"/>
        <p:cNvGrpSpPr/>
        <p:nvPr/>
      </p:nvGrpSpPr>
      <p:grpSpPr>
        <a:xfrm>
          <a:off x="0" y="0"/>
          <a:ext cx="0" cy="0"/>
          <a:chOff x="0" y="0"/>
          <a:chExt cx="0" cy="0"/>
        </a:xfrm>
      </p:grpSpPr>
      <p:grpSp>
        <p:nvGrpSpPr>
          <p:cNvPr id="1178" name="Google Shape;1178;p33"/>
          <p:cNvGrpSpPr/>
          <p:nvPr/>
        </p:nvGrpSpPr>
        <p:grpSpPr>
          <a:xfrm>
            <a:off x="421624" y="303372"/>
            <a:ext cx="6676549" cy="9680257"/>
            <a:chOff x="12700" y="0"/>
            <a:chExt cx="8902065" cy="12907009"/>
          </a:xfrm>
        </p:grpSpPr>
        <p:cxnSp>
          <p:nvCxnSpPr>
            <p:cNvPr id="1179" name="Google Shape;1179;p33"/>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80" name="Google Shape;1180;p33"/>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81" name="Google Shape;1181;p33"/>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82" name="Google Shape;1182;p33"/>
            <p:cNvGrpSpPr/>
            <p:nvPr/>
          </p:nvGrpSpPr>
          <p:grpSpPr>
            <a:xfrm>
              <a:off x="8423275" y="0"/>
              <a:ext cx="491490" cy="491490"/>
              <a:chOff x="0" y="0"/>
              <a:chExt cx="812800" cy="812800"/>
            </a:xfrm>
          </p:grpSpPr>
          <p:sp>
            <p:nvSpPr>
              <p:cNvPr id="1183" name="Google Shape;1183;p3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3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85" name="Google Shape;1185;p33"/>
            <p:cNvGrpSpPr/>
            <p:nvPr/>
          </p:nvGrpSpPr>
          <p:grpSpPr>
            <a:xfrm>
              <a:off x="8423275" y="12415519"/>
              <a:ext cx="491490" cy="491490"/>
              <a:chOff x="0" y="0"/>
              <a:chExt cx="812800" cy="812800"/>
            </a:xfrm>
          </p:grpSpPr>
          <p:sp>
            <p:nvSpPr>
              <p:cNvPr id="1186" name="Google Shape;1186;p3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3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188" name="Google Shape;1188;p33"/>
          <p:cNvGrpSpPr/>
          <p:nvPr/>
        </p:nvGrpSpPr>
        <p:grpSpPr>
          <a:xfrm rot="10800000">
            <a:off x="10985423" y="303372"/>
            <a:ext cx="6676549" cy="9680257"/>
            <a:chOff x="12700" y="0"/>
            <a:chExt cx="8902065" cy="12907009"/>
          </a:xfrm>
        </p:grpSpPr>
        <p:cxnSp>
          <p:nvCxnSpPr>
            <p:cNvPr id="1189" name="Google Shape;1189;p33"/>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90" name="Google Shape;1190;p33"/>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191" name="Google Shape;1191;p33"/>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192" name="Google Shape;1192;p33"/>
            <p:cNvGrpSpPr/>
            <p:nvPr/>
          </p:nvGrpSpPr>
          <p:grpSpPr>
            <a:xfrm>
              <a:off x="8423275" y="0"/>
              <a:ext cx="491490" cy="491490"/>
              <a:chOff x="0" y="0"/>
              <a:chExt cx="812800" cy="812800"/>
            </a:xfrm>
          </p:grpSpPr>
          <p:sp>
            <p:nvSpPr>
              <p:cNvPr id="1193" name="Google Shape;1193;p3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3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95" name="Google Shape;1195;p33"/>
            <p:cNvGrpSpPr/>
            <p:nvPr/>
          </p:nvGrpSpPr>
          <p:grpSpPr>
            <a:xfrm>
              <a:off x="8423275" y="12415519"/>
              <a:ext cx="491490" cy="491490"/>
              <a:chOff x="0" y="0"/>
              <a:chExt cx="812800" cy="812800"/>
            </a:xfrm>
          </p:grpSpPr>
          <p:sp>
            <p:nvSpPr>
              <p:cNvPr id="1196" name="Google Shape;1196;p3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3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198" name="Google Shape;1198;p33"/>
          <p:cNvSpPr/>
          <p:nvPr/>
        </p:nvSpPr>
        <p:spPr>
          <a:xfrm>
            <a:off x="5486400" y="912336"/>
            <a:ext cx="7315200" cy="731520"/>
          </a:xfrm>
          <a:custGeom>
            <a:rect b="b" l="l" r="r" t="t"/>
            <a:pathLst>
              <a:path extrusionOk="0" h="731520" w="7315200">
                <a:moveTo>
                  <a:pt x="0" y="0"/>
                </a:moveTo>
                <a:lnTo>
                  <a:pt x="7315200" y="0"/>
                </a:lnTo>
                <a:lnTo>
                  <a:pt x="7315200" y="731520"/>
                </a:lnTo>
                <a:lnTo>
                  <a:pt x="0" y="73152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99" name="Google Shape;1199;p33"/>
          <p:cNvGrpSpPr/>
          <p:nvPr/>
        </p:nvGrpSpPr>
        <p:grpSpPr>
          <a:xfrm>
            <a:off x="891700" y="709012"/>
            <a:ext cx="2933028" cy="713220"/>
            <a:chOff x="0" y="0"/>
            <a:chExt cx="3910704" cy="950960"/>
          </a:xfrm>
        </p:grpSpPr>
        <p:sp>
          <p:nvSpPr>
            <p:cNvPr id="1200" name="Google Shape;1200;p3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3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202" name="Google Shape;1202;p33"/>
          <p:cNvSpPr txBox="1"/>
          <p:nvPr/>
        </p:nvSpPr>
        <p:spPr>
          <a:xfrm>
            <a:off x="860570" y="2003258"/>
            <a:ext cx="16566860" cy="8191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400">
                <a:solidFill>
                  <a:srgbClr val="000000"/>
                </a:solidFill>
                <a:latin typeface="Oswald"/>
                <a:ea typeface="Oswald"/>
                <a:cs typeface="Oswald"/>
                <a:sym typeface="Oswald"/>
              </a:rPr>
              <a:t>The following steps explain the working Random Forest Algorithm</a:t>
            </a:r>
            <a:endParaRPr/>
          </a:p>
        </p:txBody>
      </p:sp>
      <p:sp>
        <p:nvSpPr>
          <p:cNvPr id="1203" name="Google Shape;1203;p33"/>
          <p:cNvSpPr txBox="1"/>
          <p:nvPr/>
        </p:nvSpPr>
        <p:spPr>
          <a:xfrm>
            <a:off x="1306542" y="3273438"/>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1</a:t>
            </a:r>
            <a:endParaRPr/>
          </a:p>
        </p:txBody>
      </p:sp>
      <p:sp>
        <p:nvSpPr>
          <p:cNvPr id="1204" name="Google Shape;1204;p33"/>
          <p:cNvSpPr txBox="1"/>
          <p:nvPr/>
        </p:nvSpPr>
        <p:spPr>
          <a:xfrm>
            <a:off x="3251884" y="3235338"/>
            <a:ext cx="11564912" cy="520065"/>
          </a:xfrm>
          <a:prstGeom prst="rect">
            <a:avLst/>
          </a:prstGeom>
          <a:noFill/>
          <a:ln>
            <a:noFill/>
          </a:ln>
        </p:spPr>
        <p:txBody>
          <a:bodyPr anchorCtr="0" anchor="t" bIns="0" lIns="0" spcFirstLastPara="1" rIns="0" wrap="square" tIns="0">
            <a:spAutoFit/>
          </a:bodyPr>
          <a:lstStyle/>
          <a:p>
            <a:pPr indent="0" lvl="0" marL="0" marR="0" rtl="0" algn="l">
              <a:lnSpc>
                <a:spcPct val="141000"/>
              </a:lnSpc>
              <a:spcBef>
                <a:spcPts val="0"/>
              </a:spcBef>
              <a:spcAft>
                <a:spcPts val="0"/>
              </a:spcAft>
              <a:buNone/>
            </a:pPr>
            <a:r>
              <a:rPr lang="en-US" sz="3000">
                <a:solidFill>
                  <a:srgbClr val="FFFFFF"/>
                </a:solidFill>
                <a:latin typeface="Arial"/>
                <a:ea typeface="Arial"/>
                <a:cs typeface="Arial"/>
                <a:sym typeface="Arial"/>
              </a:rPr>
              <a:t>Select random samples from a given data or training set.</a:t>
            </a:r>
            <a:endParaRPr/>
          </a:p>
        </p:txBody>
      </p:sp>
      <p:sp>
        <p:nvSpPr>
          <p:cNvPr id="1205" name="Google Shape;1205;p33"/>
          <p:cNvSpPr txBox="1"/>
          <p:nvPr/>
        </p:nvSpPr>
        <p:spPr>
          <a:xfrm>
            <a:off x="1306542" y="4858018"/>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2</a:t>
            </a:r>
            <a:endParaRPr/>
          </a:p>
        </p:txBody>
      </p:sp>
      <p:sp>
        <p:nvSpPr>
          <p:cNvPr id="1206" name="Google Shape;1206;p33"/>
          <p:cNvSpPr txBox="1"/>
          <p:nvPr/>
        </p:nvSpPr>
        <p:spPr>
          <a:xfrm>
            <a:off x="1306542" y="6441434"/>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3</a:t>
            </a:r>
            <a:endParaRPr/>
          </a:p>
        </p:txBody>
      </p:sp>
      <p:sp>
        <p:nvSpPr>
          <p:cNvPr id="1207" name="Google Shape;1207;p33"/>
          <p:cNvSpPr txBox="1"/>
          <p:nvPr/>
        </p:nvSpPr>
        <p:spPr>
          <a:xfrm>
            <a:off x="1306542" y="8026790"/>
            <a:ext cx="1745967" cy="594756"/>
          </a:xfrm>
          <a:prstGeom prst="rect">
            <a:avLst/>
          </a:prstGeom>
          <a:noFill/>
          <a:ln>
            <a:noFill/>
          </a:ln>
        </p:spPr>
        <p:txBody>
          <a:bodyPr anchorCtr="0" anchor="t" bIns="0" lIns="0" spcFirstLastPara="1" rIns="0" wrap="square" tIns="0">
            <a:spAutoFit/>
          </a:bodyPr>
          <a:lstStyle/>
          <a:p>
            <a:pPr indent="0" lvl="0" marL="0" marR="0" rtl="0" algn="l">
              <a:lnSpc>
                <a:spcPct val="127019"/>
              </a:lnSpc>
              <a:spcBef>
                <a:spcPts val="0"/>
              </a:spcBef>
              <a:spcAft>
                <a:spcPts val="0"/>
              </a:spcAft>
              <a:buNone/>
            </a:pPr>
            <a:r>
              <a:rPr lang="en-US" sz="3812">
                <a:solidFill>
                  <a:srgbClr val="440380"/>
                </a:solidFill>
                <a:latin typeface="League Spartan"/>
                <a:ea typeface="League Spartan"/>
                <a:cs typeface="League Spartan"/>
                <a:sym typeface="League Spartan"/>
              </a:rPr>
              <a:t>STEP 4</a:t>
            </a:r>
            <a:endParaRPr/>
          </a:p>
        </p:txBody>
      </p:sp>
      <p:sp>
        <p:nvSpPr>
          <p:cNvPr id="1208" name="Google Shape;1208;p33"/>
          <p:cNvSpPr txBox="1"/>
          <p:nvPr/>
        </p:nvSpPr>
        <p:spPr>
          <a:xfrm>
            <a:off x="3270934" y="4856126"/>
            <a:ext cx="13690546" cy="520065"/>
          </a:xfrm>
          <a:prstGeom prst="rect">
            <a:avLst/>
          </a:prstGeom>
          <a:noFill/>
          <a:ln>
            <a:noFill/>
          </a:ln>
        </p:spPr>
        <p:txBody>
          <a:bodyPr anchorCtr="0" anchor="t" bIns="0" lIns="0" spcFirstLastPara="1" rIns="0" wrap="square" tIns="0">
            <a:spAutoFit/>
          </a:bodyPr>
          <a:lstStyle/>
          <a:p>
            <a:pPr indent="0" lvl="0" marL="0" marR="0" rtl="0" algn="l">
              <a:lnSpc>
                <a:spcPct val="141000"/>
              </a:lnSpc>
              <a:spcBef>
                <a:spcPts val="0"/>
              </a:spcBef>
              <a:spcAft>
                <a:spcPts val="0"/>
              </a:spcAft>
              <a:buNone/>
            </a:pPr>
            <a:r>
              <a:rPr lang="en-US" sz="3000">
                <a:solidFill>
                  <a:srgbClr val="FFFFFF"/>
                </a:solidFill>
                <a:latin typeface="Arial"/>
                <a:ea typeface="Arial"/>
                <a:cs typeface="Arial"/>
                <a:sym typeface="Arial"/>
              </a:rPr>
              <a:t>This algorithm will construct a decision tree for every training data.</a:t>
            </a:r>
            <a:endParaRPr/>
          </a:p>
        </p:txBody>
      </p:sp>
      <p:sp>
        <p:nvSpPr>
          <p:cNvPr id="1209" name="Google Shape;1209;p33"/>
          <p:cNvSpPr txBox="1"/>
          <p:nvPr/>
        </p:nvSpPr>
        <p:spPr>
          <a:xfrm>
            <a:off x="3270934" y="6423941"/>
            <a:ext cx="10573466" cy="520065"/>
          </a:xfrm>
          <a:prstGeom prst="rect">
            <a:avLst/>
          </a:prstGeom>
          <a:noFill/>
          <a:ln>
            <a:noFill/>
          </a:ln>
        </p:spPr>
        <p:txBody>
          <a:bodyPr anchorCtr="0" anchor="t" bIns="0" lIns="0" spcFirstLastPara="1" rIns="0" wrap="square" tIns="0">
            <a:spAutoFit/>
          </a:bodyPr>
          <a:lstStyle/>
          <a:p>
            <a:pPr indent="0" lvl="0" marL="0" marR="0" rtl="0" algn="l">
              <a:lnSpc>
                <a:spcPct val="141000"/>
              </a:lnSpc>
              <a:spcBef>
                <a:spcPts val="0"/>
              </a:spcBef>
              <a:spcAft>
                <a:spcPts val="0"/>
              </a:spcAft>
              <a:buNone/>
            </a:pPr>
            <a:r>
              <a:rPr lang="en-US" sz="3000">
                <a:solidFill>
                  <a:srgbClr val="FFFFFF"/>
                </a:solidFill>
                <a:latin typeface="Arial"/>
                <a:ea typeface="Arial"/>
                <a:cs typeface="Arial"/>
                <a:sym typeface="Arial"/>
              </a:rPr>
              <a:t>Voting will take place by averaging the decision tree.</a:t>
            </a:r>
            <a:endParaRPr/>
          </a:p>
        </p:txBody>
      </p:sp>
      <p:sp>
        <p:nvSpPr>
          <p:cNvPr id="1210" name="Google Shape;1210;p33"/>
          <p:cNvSpPr txBox="1"/>
          <p:nvPr/>
        </p:nvSpPr>
        <p:spPr>
          <a:xfrm>
            <a:off x="3270934" y="7986881"/>
            <a:ext cx="14681767" cy="520065"/>
          </a:xfrm>
          <a:prstGeom prst="rect">
            <a:avLst/>
          </a:prstGeom>
          <a:noFill/>
          <a:ln>
            <a:noFill/>
          </a:ln>
        </p:spPr>
        <p:txBody>
          <a:bodyPr anchorCtr="0" anchor="t" bIns="0" lIns="0" spcFirstLastPara="1" rIns="0" wrap="square" tIns="0">
            <a:spAutoFit/>
          </a:bodyPr>
          <a:lstStyle/>
          <a:p>
            <a:pPr indent="0" lvl="0" marL="0" marR="0" rtl="0" algn="l">
              <a:lnSpc>
                <a:spcPct val="141000"/>
              </a:lnSpc>
              <a:spcBef>
                <a:spcPts val="0"/>
              </a:spcBef>
              <a:spcAft>
                <a:spcPts val="0"/>
              </a:spcAft>
              <a:buNone/>
            </a:pPr>
            <a:r>
              <a:rPr lang="en-US" sz="3000">
                <a:solidFill>
                  <a:srgbClr val="FFFFFF"/>
                </a:solidFill>
                <a:latin typeface="Arial"/>
                <a:ea typeface="Arial"/>
                <a:cs typeface="Arial"/>
                <a:sym typeface="Arial"/>
              </a:rPr>
              <a:t>Finally, select the most voted prediction result as the final prediction result.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214" name="Shape 1214"/>
        <p:cNvGrpSpPr/>
        <p:nvPr/>
      </p:nvGrpSpPr>
      <p:grpSpPr>
        <a:xfrm>
          <a:off x="0" y="0"/>
          <a:ext cx="0" cy="0"/>
          <a:chOff x="0" y="0"/>
          <a:chExt cx="0" cy="0"/>
        </a:xfrm>
      </p:grpSpPr>
      <p:sp>
        <p:nvSpPr>
          <p:cNvPr id="1215" name="Google Shape;1215;p34"/>
          <p:cNvSpPr/>
          <p:nvPr/>
        </p:nvSpPr>
        <p:spPr>
          <a:xfrm>
            <a:off x="4076510" y="4824507"/>
            <a:ext cx="10134980" cy="5173713"/>
          </a:xfrm>
          <a:custGeom>
            <a:rect b="b" l="l" r="r" t="t"/>
            <a:pathLst>
              <a:path extrusionOk="0" h="5173713" w="10134980">
                <a:moveTo>
                  <a:pt x="0" y="0"/>
                </a:moveTo>
                <a:lnTo>
                  <a:pt x="10134980" y="0"/>
                </a:lnTo>
                <a:lnTo>
                  <a:pt x="10134980" y="5173713"/>
                </a:lnTo>
                <a:lnTo>
                  <a:pt x="0" y="517371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34"/>
          <p:cNvSpPr txBox="1"/>
          <p:nvPr/>
        </p:nvSpPr>
        <p:spPr>
          <a:xfrm>
            <a:off x="711844" y="371529"/>
            <a:ext cx="13831768" cy="1521391"/>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4991">
                <a:solidFill>
                  <a:srgbClr val="000000"/>
                </a:solidFill>
                <a:latin typeface="Oswald"/>
                <a:ea typeface="Oswald"/>
                <a:cs typeface="Oswald"/>
                <a:sym typeface="Oswald"/>
              </a:rPr>
              <a:t>This combination of multiple models is called Ensemble. Ensemble uses two methods:</a:t>
            </a:r>
            <a:endParaRPr/>
          </a:p>
        </p:txBody>
      </p:sp>
      <p:sp>
        <p:nvSpPr>
          <p:cNvPr id="1217" name="Google Shape;1217;p34"/>
          <p:cNvSpPr txBox="1"/>
          <p:nvPr/>
        </p:nvSpPr>
        <p:spPr>
          <a:xfrm>
            <a:off x="305933" y="2063190"/>
            <a:ext cx="17982067" cy="26470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3036">
                <a:solidFill>
                  <a:srgbClr val="FFFFFF"/>
                </a:solidFill>
                <a:latin typeface="Arial"/>
                <a:ea typeface="Arial"/>
                <a:cs typeface="Arial"/>
                <a:sym typeface="Arial"/>
              </a:rPr>
              <a:t>- Bagging: Creating a different training subset from sample training data with replacement is called Bagging. The final output is based on majority voting.</a:t>
            </a:r>
            <a:endParaRPr/>
          </a:p>
          <a:p>
            <a:pPr indent="0" lvl="0" marL="0" marR="0" rtl="0" algn="l">
              <a:lnSpc>
                <a:spcPct val="140019"/>
              </a:lnSpc>
              <a:spcBef>
                <a:spcPts val="0"/>
              </a:spcBef>
              <a:spcAft>
                <a:spcPts val="0"/>
              </a:spcAft>
              <a:buNone/>
            </a:pPr>
            <a:r>
              <a:t/>
            </a:r>
            <a:endParaRPr sz="3036">
              <a:solidFill>
                <a:srgbClr val="FFFFFF"/>
              </a:solidFill>
              <a:latin typeface="Arial"/>
              <a:ea typeface="Arial"/>
              <a:cs typeface="Arial"/>
              <a:sym typeface="Arial"/>
            </a:endParaRPr>
          </a:p>
          <a:p>
            <a:pPr indent="0" lvl="0" marL="0" marR="0" rtl="0" algn="l">
              <a:lnSpc>
                <a:spcPct val="140019"/>
              </a:lnSpc>
              <a:spcBef>
                <a:spcPts val="0"/>
              </a:spcBef>
              <a:spcAft>
                <a:spcPts val="0"/>
              </a:spcAft>
              <a:buNone/>
            </a:pPr>
            <a:r>
              <a:rPr lang="en-US" sz="3036">
                <a:solidFill>
                  <a:srgbClr val="FFFFFF"/>
                </a:solidFill>
                <a:latin typeface="Arial"/>
                <a:ea typeface="Arial"/>
                <a:cs typeface="Arial"/>
                <a:sym typeface="Arial"/>
              </a:rPr>
              <a:t>- Boosting: Combing weak learners into strong learners by creating sequential models such that the final model has the highest accuracy is called Boosting. Example: ADA BOOST, XG BOOST.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221" name="Shape 1221"/>
        <p:cNvGrpSpPr/>
        <p:nvPr/>
      </p:nvGrpSpPr>
      <p:grpSpPr>
        <a:xfrm>
          <a:off x="0" y="0"/>
          <a:ext cx="0" cy="0"/>
          <a:chOff x="0" y="0"/>
          <a:chExt cx="0" cy="0"/>
        </a:xfrm>
      </p:grpSpPr>
      <p:sp>
        <p:nvSpPr>
          <p:cNvPr id="1222" name="Google Shape;1222;p35"/>
          <p:cNvSpPr/>
          <p:nvPr/>
        </p:nvSpPr>
        <p:spPr>
          <a:xfrm>
            <a:off x="3151662" y="3620606"/>
            <a:ext cx="11442586" cy="6100514"/>
          </a:xfrm>
          <a:custGeom>
            <a:rect b="b" l="l" r="r" t="t"/>
            <a:pathLst>
              <a:path extrusionOk="0" h="6100514" w="11442586">
                <a:moveTo>
                  <a:pt x="0" y="0"/>
                </a:moveTo>
                <a:lnTo>
                  <a:pt x="11442587" y="0"/>
                </a:lnTo>
                <a:lnTo>
                  <a:pt x="11442587" y="6100515"/>
                </a:lnTo>
                <a:lnTo>
                  <a:pt x="0" y="61005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35"/>
          <p:cNvSpPr txBox="1"/>
          <p:nvPr/>
        </p:nvSpPr>
        <p:spPr>
          <a:xfrm>
            <a:off x="305933" y="242638"/>
            <a:ext cx="17982067" cy="3009846"/>
          </a:xfrm>
          <a:prstGeom prst="rect">
            <a:avLst/>
          </a:prstGeom>
          <a:noFill/>
          <a:ln>
            <a:noFill/>
          </a:ln>
        </p:spPr>
        <p:txBody>
          <a:bodyPr anchorCtr="0" anchor="t" bIns="0" lIns="0" spcFirstLastPara="1" rIns="0" wrap="square" tIns="0">
            <a:spAutoFit/>
          </a:bodyPr>
          <a:lstStyle/>
          <a:p>
            <a:pPr indent="0" lvl="0" marL="0" marR="0" rtl="0" algn="l">
              <a:lnSpc>
                <a:spcPct val="174010"/>
              </a:lnSpc>
              <a:spcBef>
                <a:spcPts val="0"/>
              </a:spcBef>
              <a:spcAft>
                <a:spcPts val="0"/>
              </a:spcAft>
              <a:buNone/>
            </a:pPr>
            <a:r>
              <a:rPr lang="en-US" sz="2778">
                <a:solidFill>
                  <a:srgbClr val="FFFFFF"/>
                </a:solidFill>
                <a:latin typeface="Arial"/>
                <a:ea typeface="Arial"/>
                <a:cs typeface="Arial"/>
                <a:sym typeface="Arial"/>
              </a:rPr>
              <a:t> BaggingBagging is also known as Bootstrap Aggregation used by random forest. The process begins with any original random data. After arranging, it is organised into samples known as Bootstrap Sample. This process is known as Bootstrapping.Further, the models are trained individually, yielding different results known as Aggregation. In the last step, all the results are combined, and the generated output is based on majority voting. This step is known as Bagging and is done using an Ensemble Classifier.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227" name="Shape 1227"/>
        <p:cNvGrpSpPr/>
        <p:nvPr/>
      </p:nvGrpSpPr>
      <p:grpSpPr>
        <a:xfrm>
          <a:off x="0" y="0"/>
          <a:ext cx="0" cy="0"/>
          <a:chOff x="0" y="0"/>
          <a:chExt cx="0" cy="0"/>
        </a:xfrm>
      </p:grpSpPr>
      <p:grpSp>
        <p:nvGrpSpPr>
          <p:cNvPr id="1228" name="Google Shape;1228;p36"/>
          <p:cNvGrpSpPr/>
          <p:nvPr/>
        </p:nvGrpSpPr>
        <p:grpSpPr>
          <a:xfrm>
            <a:off x="421624" y="303372"/>
            <a:ext cx="6676549" cy="9680257"/>
            <a:chOff x="12700" y="0"/>
            <a:chExt cx="8902065" cy="12907009"/>
          </a:xfrm>
        </p:grpSpPr>
        <p:cxnSp>
          <p:nvCxnSpPr>
            <p:cNvPr id="1229" name="Google Shape;1229;p36"/>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30" name="Google Shape;1230;p36"/>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31" name="Google Shape;1231;p36"/>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232" name="Google Shape;1232;p36"/>
            <p:cNvGrpSpPr/>
            <p:nvPr/>
          </p:nvGrpSpPr>
          <p:grpSpPr>
            <a:xfrm>
              <a:off x="8423275" y="0"/>
              <a:ext cx="491490" cy="491490"/>
              <a:chOff x="0" y="0"/>
              <a:chExt cx="812800" cy="812800"/>
            </a:xfrm>
          </p:grpSpPr>
          <p:sp>
            <p:nvSpPr>
              <p:cNvPr id="1233" name="Google Shape;1233;p3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3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35" name="Google Shape;1235;p36"/>
            <p:cNvGrpSpPr/>
            <p:nvPr/>
          </p:nvGrpSpPr>
          <p:grpSpPr>
            <a:xfrm>
              <a:off x="8423275" y="12415519"/>
              <a:ext cx="491490" cy="491490"/>
              <a:chOff x="0" y="0"/>
              <a:chExt cx="812800" cy="812800"/>
            </a:xfrm>
          </p:grpSpPr>
          <p:sp>
            <p:nvSpPr>
              <p:cNvPr id="1236" name="Google Shape;1236;p3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3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38" name="Google Shape;1238;p36"/>
          <p:cNvGrpSpPr/>
          <p:nvPr/>
        </p:nvGrpSpPr>
        <p:grpSpPr>
          <a:xfrm rot="10800000">
            <a:off x="10985423" y="303372"/>
            <a:ext cx="6676549" cy="9680257"/>
            <a:chOff x="12700" y="0"/>
            <a:chExt cx="8902065" cy="12907009"/>
          </a:xfrm>
        </p:grpSpPr>
        <p:cxnSp>
          <p:nvCxnSpPr>
            <p:cNvPr id="1239" name="Google Shape;1239;p36"/>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40" name="Google Shape;1240;p36"/>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41" name="Google Shape;1241;p36"/>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242" name="Google Shape;1242;p36"/>
            <p:cNvGrpSpPr/>
            <p:nvPr/>
          </p:nvGrpSpPr>
          <p:grpSpPr>
            <a:xfrm>
              <a:off x="8423275" y="0"/>
              <a:ext cx="491490" cy="491490"/>
              <a:chOff x="0" y="0"/>
              <a:chExt cx="812800" cy="812800"/>
            </a:xfrm>
          </p:grpSpPr>
          <p:sp>
            <p:nvSpPr>
              <p:cNvPr id="1243" name="Google Shape;1243;p3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3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5" name="Google Shape;1245;p36"/>
            <p:cNvGrpSpPr/>
            <p:nvPr/>
          </p:nvGrpSpPr>
          <p:grpSpPr>
            <a:xfrm>
              <a:off x="8423275" y="12415519"/>
              <a:ext cx="491490" cy="491490"/>
              <a:chOff x="0" y="0"/>
              <a:chExt cx="812800" cy="812800"/>
            </a:xfrm>
          </p:grpSpPr>
          <p:sp>
            <p:nvSpPr>
              <p:cNvPr id="1246" name="Google Shape;1246;p3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3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48" name="Google Shape;1248;p36"/>
          <p:cNvGrpSpPr/>
          <p:nvPr/>
        </p:nvGrpSpPr>
        <p:grpSpPr>
          <a:xfrm>
            <a:off x="891700" y="709012"/>
            <a:ext cx="2933028" cy="713220"/>
            <a:chOff x="0" y="0"/>
            <a:chExt cx="3910704" cy="950960"/>
          </a:xfrm>
        </p:grpSpPr>
        <p:sp>
          <p:nvSpPr>
            <p:cNvPr id="1249" name="Google Shape;1249;p3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3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251" name="Google Shape;1251;p36"/>
          <p:cNvSpPr txBox="1"/>
          <p:nvPr/>
        </p:nvSpPr>
        <p:spPr>
          <a:xfrm>
            <a:off x="1661420" y="1623281"/>
            <a:ext cx="10394614"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000000"/>
                </a:solidFill>
                <a:latin typeface="Oswald"/>
                <a:ea typeface="Oswald"/>
                <a:cs typeface="Oswald"/>
                <a:sym typeface="Oswald"/>
              </a:rPr>
              <a:t>Essential Features of Random Forest</a:t>
            </a:r>
            <a:endParaRPr/>
          </a:p>
        </p:txBody>
      </p:sp>
      <p:sp>
        <p:nvSpPr>
          <p:cNvPr id="1252" name="Google Shape;1252;p36"/>
          <p:cNvSpPr txBox="1"/>
          <p:nvPr/>
        </p:nvSpPr>
        <p:spPr>
          <a:xfrm>
            <a:off x="790975" y="3707892"/>
            <a:ext cx="16468325" cy="3837180"/>
          </a:xfrm>
          <a:prstGeom prst="rect">
            <a:avLst/>
          </a:prstGeom>
          <a:noFill/>
          <a:ln>
            <a:noFill/>
          </a:ln>
        </p:spPr>
        <p:txBody>
          <a:bodyPr anchorCtr="0" anchor="t" bIns="0" lIns="0" spcFirstLastPara="1" rIns="0" wrap="square" tIns="0">
            <a:spAutoFit/>
          </a:bodyPr>
          <a:lstStyle/>
          <a:p>
            <a:pPr indent="-345437" lvl="1" marL="690876" marR="0" rtl="0" algn="l">
              <a:lnSpc>
                <a:spcPct val="193029"/>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Miscellany: Each tree has a unique attribute, variety and features concerning other trees. Not all trees are the same.</a:t>
            </a:r>
            <a:endParaRPr/>
          </a:p>
          <a:p>
            <a:pPr indent="0" lvl="0" marL="0" marR="0" rtl="0" algn="l">
              <a:lnSpc>
                <a:spcPct val="193029"/>
              </a:lnSpc>
              <a:spcBef>
                <a:spcPts val="0"/>
              </a:spcBef>
              <a:spcAft>
                <a:spcPts val="0"/>
              </a:spcAft>
              <a:buNone/>
            </a:pPr>
            <a:r>
              <a:t/>
            </a:r>
            <a:endParaRPr sz="3199">
              <a:solidFill>
                <a:srgbClr val="FFFFFF"/>
              </a:solidFill>
              <a:latin typeface="Arial"/>
              <a:ea typeface="Arial"/>
              <a:cs typeface="Arial"/>
              <a:sym typeface="Arial"/>
            </a:endParaRPr>
          </a:p>
          <a:p>
            <a:pPr indent="-345437" lvl="1" marL="690876" marR="0" rtl="0" algn="l">
              <a:lnSpc>
                <a:spcPct val="193029"/>
              </a:lnSpc>
              <a:spcBef>
                <a:spcPts val="0"/>
              </a:spcBef>
              <a:spcAft>
                <a:spcPts val="0"/>
              </a:spcAft>
              <a:buClr>
                <a:srgbClr val="FFFFFF"/>
              </a:buClr>
              <a:buSzPts val="3199"/>
              <a:buFont typeface="Arial"/>
              <a:buChar char="•"/>
            </a:pPr>
            <a:r>
              <a:rPr b="0" i="0" lang="en-US" sz="3199" u="none" cap="none" strike="noStrike">
                <a:solidFill>
                  <a:srgbClr val="FFFFFF"/>
                </a:solidFill>
                <a:latin typeface="Arial"/>
                <a:ea typeface="Arial"/>
                <a:cs typeface="Arial"/>
                <a:sym typeface="Arial"/>
              </a:rPr>
              <a:t>Immune to the curse of dimensionality: Since a tree is a conceptual idea, it requires no features to be considered. Hence, the feature space is reduced.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256" name="Shape 1256"/>
        <p:cNvGrpSpPr/>
        <p:nvPr/>
      </p:nvGrpSpPr>
      <p:grpSpPr>
        <a:xfrm>
          <a:off x="0" y="0"/>
          <a:ext cx="0" cy="0"/>
          <a:chOff x="0" y="0"/>
          <a:chExt cx="0" cy="0"/>
        </a:xfrm>
      </p:grpSpPr>
      <p:grpSp>
        <p:nvGrpSpPr>
          <p:cNvPr id="1257" name="Google Shape;1257;p37"/>
          <p:cNvGrpSpPr/>
          <p:nvPr/>
        </p:nvGrpSpPr>
        <p:grpSpPr>
          <a:xfrm>
            <a:off x="421624" y="303372"/>
            <a:ext cx="6676549" cy="9680257"/>
            <a:chOff x="12700" y="0"/>
            <a:chExt cx="8902065" cy="12907009"/>
          </a:xfrm>
        </p:grpSpPr>
        <p:cxnSp>
          <p:nvCxnSpPr>
            <p:cNvPr id="1258" name="Google Shape;1258;p37"/>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59" name="Google Shape;1259;p37"/>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60" name="Google Shape;1260;p37"/>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261" name="Google Shape;1261;p37"/>
            <p:cNvGrpSpPr/>
            <p:nvPr/>
          </p:nvGrpSpPr>
          <p:grpSpPr>
            <a:xfrm>
              <a:off x="8423275" y="0"/>
              <a:ext cx="491490" cy="491490"/>
              <a:chOff x="0" y="0"/>
              <a:chExt cx="812800" cy="812800"/>
            </a:xfrm>
          </p:grpSpPr>
          <p:sp>
            <p:nvSpPr>
              <p:cNvPr id="1262" name="Google Shape;1262;p3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3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4" name="Google Shape;1264;p37"/>
            <p:cNvGrpSpPr/>
            <p:nvPr/>
          </p:nvGrpSpPr>
          <p:grpSpPr>
            <a:xfrm>
              <a:off x="8423275" y="12415519"/>
              <a:ext cx="491490" cy="491490"/>
              <a:chOff x="0" y="0"/>
              <a:chExt cx="812800" cy="812800"/>
            </a:xfrm>
          </p:grpSpPr>
          <p:sp>
            <p:nvSpPr>
              <p:cNvPr id="1265" name="Google Shape;1265;p3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3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67" name="Google Shape;1267;p37"/>
          <p:cNvGrpSpPr/>
          <p:nvPr/>
        </p:nvGrpSpPr>
        <p:grpSpPr>
          <a:xfrm rot="10800000">
            <a:off x="10985423" y="303372"/>
            <a:ext cx="6676549" cy="9680257"/>
            <a:chOff x="12700" y="0"/>
            <a:chExt cx="8902065" cy="12907009"/>
          </a:xfrm>
        </p:grpSpPr>
        <p:cxnSp>
          <p:nvCxnSpPr>
            <p:cNvPr id="1268" name="Google Shape;1268;p37"/>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69" name="Google Shape;1269;p37"/>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70" name="Google Shape;1270;p37"/>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271" name="Google Shape;1271;p37"/>
            <p:cNvGrpSpPr/>
            <p:nvPr/>
          </p:nvGrpSpPr>
          <p:grpSpPr>
            <a:xfrm>
              <a:off x="8423275" y="0"/>
              <a:ext cx="491490" cy="491490"/>
              <a:chOff x="0" y="0"/>
              <a:chExt cx="812800" cy="812800"/>
            </a:xfrm>
          </p:grpSpPr>
          <p:sp>
            <p:nvSpPr>
              <p:cNvPr id="1272" name="Google Shape;1272;p3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3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74" name="Google Shape;1274;p37"/>
            <p:cNvGrpSpPr/>
            <p:nvPr/>
          </p:nvGrpSpPr>
          <p:grpSpPr>
            <a:xfrm>
              <a:off x="8423275" y="12415519"/>
              <a:ext cx="491490" cy="491490"/>
              <a:chOff x="0" y="0"/>
              <a:chExt cx="812800" cy="812800"/>
            </a:xfrm>
          </p:grpSpPr>
          <p:sp>
            <p:nvSpPr>
              <p:cNvPr id="1275" name="Google Shape;1275;p3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3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77" name="Google Shape;1277;p37"/>
          <p:cNvGrpSpPr/>
          <p:nvPr/>
        </p:nvGrpSpPr>
        <p:grpSpPr>
          <a:xfrm>
            <a:off x="891700" y="709012"/>
            <a:ext cx="2933028" cy="713220"/>
            <a:chOff x="0" y="0"/>
            <a:chExt cx="3910704" cy="950960"/>
          </a:xfrm>
        </p:grpSpPr>
        <p:sp>
          <p:nvSpPr>
            <p:cNvPr id="1278" name="Google Shape;1278;p3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3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280" name="Google Shape;1280;p37"/>
          <p:cNvSpPr txBox="1"/>
          <p:nvPr/>
        </p:nvSpPr>
        <p:spPr>
          <a:xfrm>
            <a:off x="1661420" y="1623281"/>
            <a:ext cx="10394614"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000000"/>
                </a:solidFill>
                <a:latin typeface="Oswald"/>
                <a:ea typeface="Oswald"/>
                <a:cs typeface="Oswald"/>
                <a:sym typeface="Oswald"/>
              </a:rPr>
              <a:t>Essential Features of Random Forest</a:t>
            </a:r>
            <a:endParaRPr/>
          </a:p>
        </p:txBody>
      </p:sp>
      <p:sp>
        <p:nvSpPr>
          <p:cNvPr id="1281" name="Google Shape;1281;p37"/>
          <p:cNvSpPr txBox="1"/>
          <p:nvPr/>
        </p:nvSpPr>
        <p:spPr>
          <a:xfrm>
            <a:off x="458789" y="3010239"/>
            <a:ext cx="17370422" cy="6537072"/>
          </a:xfrm>
          <a:prstGeom prst="rect">
            <a:avLst/>
          </a:prstGeom>
          <a:noFill/>
          <a:ln>
            <a:noFill/>
          </a:ln>
        </p:spPr>
        <p:txBody>
          <a:bodyPr anchorCtr="0" anchor="t" bIns="0" lIns="0" spcFirstLastPara="1" rIns="0" wrap="square" tIns="0">
            <a:spAutoFit/>
          </a:bodyPr>
          <a:lstStyle/>
          <a:p>
            <a:pPr indent="-334643" lvl="1" marL="669286" marR="0" rtl="0" algn="l">
              <a:lnSpc>
                <a:spcPct val="187028"/>
              </a:lnSpc>
              <a:spcBef>
                <a:spcPts val="0"/>
              </a:spcBef>
              <a:spcAft>
                <a:spcPts val="0"/>
              </a:spcAft>
              <a:buClr>
                <a:srgbClr val="FFFFFF"/>
              </a:buClr>
              <a:buSzPts val="3099"/>
              <a:buFont typeface="Arial"/>
              <a:buChar char="•"/>
            </a:pPr>
            <a:r>
              <a:rPr b="0" i="0" lang="en-US" sz="3099" u="none" cap="none" strike="noStrike">
                <a:solidFill>
                  <a:srgbClr val="FFFFFF"/>
                </a:solidFill>
                <a:latin typeface="Arial"/>
                <a:ea typeface="Arial"/>
                <a:cs typeface="Arial"/>
                <a:sym typeface="Arial"/>
              </a:rPr>
              <a:t>Parallelization: We can fully use the CPU to build random forests since each tree is created autonomously from different data and features.</a:t>
            </a:r>
            <a:endParaRPr/>
          </a:p>
          <a:p>
            <a:pPr indent="0" lvl="0" marL="0" marR="0" rtl="0" algn="l">
              <a:lnSpc>
                <a:spcPct val="187028"/>
              </a:lnSpc>
              <a:spcBef>
                <a:spcPts val="0"/>
              </a:spcBef>
              <a:spcAft>
                <a:spcPts val="0"/>
              </a:spcAft>
              <a:buNone/>
            </a:pPr>
            <a:r>
              <a:t/>
            </a:r>
            <a:endParaRPr sz="3099">
              <a:solidFill>
                <a:srgbClr val="FFFFFF"/>
              </a:solidFill>
              <a:latin typeface="Arial"/>
              <a:ea typeface="Arial"/>
              <a:cs typeface="Arial"/>
              <a:sym typeface="Arial"/>
            </a:endParaRPr>
          </a:p>
          <a:p>
            <a:pPr indent="-334643" lvl="1" marL="669286" marR="0" rtl="0" algn="l">
              <a:lnSpc>
                <a:spcPct val="187028"/>
              </a:lnSpc>
              <a:spcBef>
                <a:spcPts val="0"/>
              </a:spcBef>
              <a:spcAft>
                <a:spcPts val="0"/>
              </a:spcAft>
              <a:buClr>
                <a:srgbClr val="FFFFFF"/>
              </a:buClr>
              <a:buSzPts val="3099"/>
              <a:buFont typeface="Arial"/>
              <a:buChar char="•"/>
            </a:pPr>
            <a:r>
              <a:rPr b="0" i="0" lang="en-US" sz="3099" u="none" cap="none" strike="noStrike">
                <a:solidFill>
                  <a:srgbClr val="FFFFFF"/>
                </a:solidFill>
                <a:latin typeface="Arial"/>
                <a:ea typeface="Arial"/>
                <a:cs typeface="Arial"/>
                <a:sym typeface="Arial"/>
              </a:rPr>
              <a:t>Train-Test split: In a Random Forest, we don’t have to differentiate the data for train and test because the decision tree never sees 30% of the data.</a:t>
            </a:r>
            <a:endParaRPr/>
          </a:p>
          <a:p>
            <a:pPr indent="0" lvl="0" marL="0" marR="0" rtl="0" algn="l">
              <a:lnSpc>
                <a:spcPct val="187028"/>
              </a:lnSpc>
              <a:spcBef>
                <a:spcPts val="0"/>
              </a:spcBef>
              <a:spcAft>
                <a:spcPts val="0"/>
              </a:spcAft>
              <a:buNone/>
            </a:pPr>
            <a:r>
              <a:t/>
            </a:r>
            <a:endParaRPr sz="3099">
              <a:solidFill>
                <a:srgbClr val="FFFFFF"/>
              </a:solidFill>
              <a:latin typeface="Arial"/>
              <a:ea typeface="Arial"/>
              <a:cs typeface="Arial"/>
              <a:sym typeface="Arial"/>
            </a:endParaRPr>
          </a:p>
          <a:p>
            <a:pPr indent="-334643" lvl="1" marL="669286" marR="0" rtl="0" algn="l">
              <a:lnSpc>
                <a:spcPct val="187028"/>
              </a:lnSpc>
              <a:spcBef>
                <a:spcPts val="0"/>
              </a:spcBef>
              <a:spcAft>
                <a:spcPts val="0"/>
              </a:spcAft>
              <a:buClr>
                <a:srgbClr val="FFFFFF"/>
              </a:buClr>
              <a:buSzPts val="3099"/>
              <a:buFont typeface="Arial"/>
              <a:buChar char="•"/>
            </a:pPr>
            <a:r>
              <a:rPr b="0" i="0" lang="en-US" sz="3099" u="none" cap="none" strike="noStrike">
                <a:solidFill>
                  <a:srgbClr val="FFFFFF"/>
                </a:solidFill>
                <a:latin typeface="Arial"/>
                <a:ea typeface="Arial"/>
                <a:cs typeface="Arial"/>
                <a:sym typeface="Arial"/>
              </a:rPr>
              <a:t>Stability: The final result is based on Bagging, meaning the result is based on majority voting or average.</a:t>
            </a:r>
            <a:endParaRPr/>
          </a:p>
          <a:p>
            <a:pPr indent="0" lvl="0" marL="0" marR="0" rtl="0" algn="l">
              <a:lnSpc>
                <a:spcPct val="187028"/>
              </a:lnSpc>
              <a:spcBef>
                <a:spcPts val="0"/>
              </a:spcBef>
              <a:spcAft>
                <a:spcPts val="0"/>
              </a:spcAft>
              <a:buNone/>
            </a:pPr>
            <a:r>
              <a:t/>
            </a:r>
            <a:endParaRPr sz="3099">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285" name="Shape 1285"/>
        <p:cNvGrpSpPr/>
        <p:nvPr/>
      </p:nvGrpSpPr>
      <p:grpSpPr>
        <a:xfrm>
          <a:off x="0" y="0"/>
          <a:ext cx="0" cy="0"/>
          <a:chOff x="0" y="0"/>
          <a:chExt cx="0" cy="0"/>
        </a:xfrm>
      </p:grpSpPr>
      <p:grpSp>
        <p:nvGrpSpPr>
          <p:cNvPr id="1286" name="Google Shape;1286;p38"/>
          <p:cNvGrpSpPr/>
          <p:nvPr/>
        </p:nvGrpSpPr>
        <p:grpSpPr>
          <a:xfrm>
            <a:off x="421624" y="303372"/>
            <a:ext cx="6676549" cy="9680257"/>
            <a:chOff x="12700" y="0"/>
            <a:chExt cx="8902065" cy="12907009"/>
          </a:xfrm>
        </p:grpSpPr>
        <p:cxnSp>
          <p:nvCxnSpPr>
            <p:cNvPr id="1287" name="Google Shape;1287;p38"/>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88" name="Google Shape;1288;p38"/>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89" name="Google Shape;1289;p38"/>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290" name="Google Shape;1290;p38"/>
            <p:cNvGrpSpPr/>
            <p:nvPr/>
          </p:nvGrpSpPr>
          <p:grpSpPr>
            <a:xfrm>
              <a:off x="8423275" y="0"/>
              <a:ext cx="491490" cy="491490"/>
              <a:chOff x="0" y="0"/>
              <a:chExt cx="812800" cy="812800"/>
            </a:xfrm>
          </p:grpSpPr>
          <p:sp>
            <p:nvSpPr>
              <p:cNvPr id="1291" name="Google Shape;1291;p3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3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93" name="Google Shape;1293;p38"/>
            <p:cNvGrpSpPr/>
            <p:nvPr/>
          </p:nvGrpSpPr>
          <p:grpSpPr>
            <a:xfrm>
              <a:off x="8423275" y="12415519"/>
              <a:ext cx="491490" cy="491490"/>
              <a:chOff x="0" y="0"/>
              <a:chExt cx="812800" cy="812800"/>
            </a:xfrm>
          </p:grpSpPr>
          <p:sp>
            <p:nvSpPr>
              <p:cNvPr id="1294" name="Google Shape;1294;p3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3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96" name="Google Shape;1296;p38"/>
          <p:cNvGrpSpPr/>
          <p:nvPr/>
        </p:nvGrpSpPr>
        <p:grpSpPr>
          <a:xfrm rot="10800000">
            <a:off x="10985423" y="303372"/>
            <a:ext cx="6676549" cy="9680257"/>
            <a:chOff x="12700" y="0"/>
            <a:chExt cx="8902065" cy="12907009"/>
          </a:xfrm>
        </p:grpSpPr>
        <p:cxnSp>
          <p:nvCxnSpPr>
            <p:cNvPr id="1297" name="Google Shape;1297;p38"/>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98" name="Google Shape;1298;p38"/>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299" name="Google Shape;1299;p38"/>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00" name="Google Shape;1300;p38"/>
            <p:cNvGrpSpPr/>
            <p:nvPr/>
          </p:nvGrpSpPr>
          <p:grpSpPr>
            <a:xfrm>
              <a:off x="8423275" y="0"/>
              <a:ext cx="491490" cy="491490"/>
              <a:chOff x="0" y="0"/>
              <a:chExt cx="812800" cy="812800"/>
            </a:xfrm>
          </p:grpSpPr>
          <p:sp>
            <p:nvSpPr>
              <p:cNvPr id="1301" name="Google Shape;1301;p3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3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03" name="Google Shape;1303;p38"/>
            <p:cNvGrpSpPr/>
            <p:nvPr/>
          </p:nvGrpSpPr>
          <p:grpSpPr>
            <a:xfrm>
              <a:off x="8423275" y="12415519"/>
              <a:ext cx="491490" cy="491490"/>
              <a:chOff x="0" y="0"/>
              <a:chExt cx="812800" cy="812800"/>
            </a:xfrm>
          </p:grpSpPr>
          <p:sp>
            <p:nvSpPr>
              <p:cNvPr id="1304" name="Google Shape;1304;p3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3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06" name="Google Shape;1306;p38"/>
          <p:cNvGrpSpPr/>
          <p:nvPr/>
        </p:nvGrpSpPr>
        <p:grpSpPr>
          <a:xfrm>
            <a:off x="891700" y="709012"/>
            <a:ext cx="2933028" cy="713220"/>
            <a:chOff x="0" y="0"/>
            <a:chExt cx="3910704" cy="950960"/>
          </a:xfrm>
        </p:grpSpPr>
        <p:sp>
          <p:nvSpPr>
            <p:cNvPr id="1307" name="Google Shape;1307;p3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3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309" name="Google Shape;1309;p38"/>
          <p:cNvSpPr txBox="1"/>
          <p:nvPr/>
        </p:nvSpPr>
        <p:spPr>
          <a:xfrm>
            <a:off x="1629768" y="1828511"/>
            <a:ext cx="8891118" cy="91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000">
                <a:solidFill>
                  <a:srgbClr val="000000"/>
                </a:solidFill>
                <a:latin typeface="Oswald"/>
                <a:ea typeface="Oswald"/>
                <a:cs typeface="Oswald"/>
                <a:sym typeface="Oswald"/>
              </a:rPr>
              <a:t>How Random Forest is applied?</a:t>
            </a:r>
            <a:endParaRPr/>
          </a:p>
        </p:txBody>
      </p:sp>
      <p:sp>
        <p:nvSpPr>
          <p:cNvPr id="1310" name="Google Shape;1310;p38"/>
          <p:cNvSpPr txBox="1"/>
          <p:nvPr/>
        </p:nvSpPr>
        <p:spPr>
          <a:xfrm>
            <a:off x="656617" y="2901539"/>
            <a:ext cx="17212160" cy="604266"/>
          </a:xfrm>
          <a:prstGeom prst="rect">
            <a:avLst/>
          </a:prstGeom>
          <a:noFill/>
          <a:ln>
            <a:noFill/>
          </a:ln>
        </p:spPr>
        <p:txBody>
          <a:bodyPr anchorCtr="0" anchor="t" bIns="0" lIns="0" spcFirstLastPara="1" rIns="0" wrap="square" tIns="0">
            <a:spAutoFit/>
          </a:bodyPr>
          <a:lstStyle/>
          <a:p>
            <a:pPr indent="0" lvl="0" marL="0" marR="0" rtl="0" algn="l">
              <a:lnSpc>
                <a:spcPct val="228000"/>
              </a:lnSpc>
              <a:spcBef>
                <a:spcPts val="0"/>
              </a:spcBef>
              <a:spcAft>
                <a:spcPts val="0"/>
              </a:spcAft>
              <a:buNone/>
            </a:pPr>
            <a:r>
              <a:rPr lang="en-US" sz="2400">
                <a:solidFill>
                  <a:srgbClr val="000000"/>
                </a:solidFill>
                <a:latin typeface="Arial"/>
                <a:ea typeface="Arial"/>
                <a:cs typeface="Arial"/>
                <a:sym typeface="Arial"/>
              </a:rPr>
              <a:t>Random Forest has a wide range of applications across various domains due to its versatility and robustness.</a:t>
            </a:r>
            <a:endParaRPr/>
          </a:p>
        </p:txBody>
      </p:sp>
      <p:sp>
        <p:nvSpPr>
          <p:cNvPr id="1311" name="Google Shape;1311;p38"/>
          <p:cNvSpPr txBox="1"/>
          <p:nvPr/>
        </p:nvSpPr>
        <p:spPr>
          <a:xfrm>
            <a:off x="656617" y="4335408"/>
            <a:ext cx="16468325" cy="3369947"/>
          </a:xfrm>
          <a:prstGeom prst="rect">
            <a:avLst/>
          </a:prstGeom>
          <a:noFill/>
          <a:ln>
            <a:noFill/>
          </a:ln>
        </p:spPr>
        <p:txBody>
          <a:bodyPr anchorCtr="0" anchor="t" bIns="0" lIns="0" spcFirstLastPara="1" rIns="0" wrap="square" tIns="0">
            <a:spAutoFit/>
          </a:bodyPr>
          <a:lstStyle/>
          <a:p>
            <a:pPr indent="-323847" lvl="1" marL="647697" marR="0" rtl="0" algn="l">
              <a:lnSpc>
                <a:spcPct val="228042"/>
              </a:lnSpc>
              <a:spcBef>
                <a:spcPts val="0"/>
              </a:spcBef>
              <a:spcAft>
                <a:spcPts val="0"/>
              </a:spcAft>
              <a:buClr>
                <a:srgbClr val="FFFFFF"/>
              </a:buClr>
              <a:buSzPts val="2999"/>
              <a:buFont typeface="Arial"/>
              <a:buChar char="•"/>
            </a:pPr>
            <a:r>
              <a:rPr b="0" i="0" lang="en-US" sz="2999" u="none" cap="none" strike="noStrike">
                <a:solidFill>
                  <a:srgbClr val="FFFFFF"/>
                </a:solidFill>
                <a:latin typeface="Arial"/>
                <a:ea typeface="Arial"/>
                <a:cs typeface="Arial"/>
                <a:sym typeface="Arial"/>
              </a:rPr>
              <a:t> Classification Problems: Random Forest is often used for classification tasks, such as spam detection, sentiment analysis, customer churn prediction, disease diagnosis, and image classification. Its ability to handle both numerical and categorical features makes it suitable for diverse datasets.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315" name="Shape 1315"/>
        <p:cNvGrpSpPr/>
        <p:nvPr/>
      </p:nvGrpSpPr>
      <p:grpSpPr>
        <a:xfrm>
          <a:off x="0" y="0"/>
          <a:ext cx="0" cy="0"/>
          <a:chOff x="0" y="0"/>
          <a:chExt cx="0" cy="0"/>
        </a:xfrm>
      </p:grpSpPr>
      <p:grpSp>
        <p:nvGrpSpPr>
          <p:cNvPr id="1316" name="Google Shape;1316;p39"/>
          <p:cNvGrpSpPr/>
          <p:nvPr/>
        </p:nvGrpSpPr>
        <p:grpSpPr>
          <a:xfrm>
            <a:off x="421624" y="303372"/>
            <a:ext cx="6676549" cy="9680257"/>
            <a:chOff x="12700" y="0"/>
            <a:chExt cx="8902065" cy="12907009"/>
          </a:xfrm>
        </p:grpSpPr>
        <p:cxnSp>
          <p:nvCxnSpPr>
            <p:cNvPr id="1317" name="Google Shape;1317;p39"/>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18" name="Google Shape;1318;p39"/>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19" name="Google Shape;1319;p39"/>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20" name="Google Shape;1320;p39"/>
            <p:cNvGrpSpPr/>
            <p:nvPr/>
          </p:nvGrpSpPr>
          <p:grpSpPr>
            <a:xfrm>
              <a:off x="8423275" y="0"/>
              <a:ext cx="491490" cy="491490"/>
              <a:chOff x="0" y="0"/>
              <a:chExt cx="812800" cy="812800"/>
            </a:xfrm>
          </p:grpSpPr>
          <p:sp>
            <p:nvSpPr>
              <p:cNvPr id="1321" name="Google Shape;1321;p3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3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3" name="Google Shape;1323;p39"/>
            <p:cNvGrpSpPr/>
            <p:nvPr/>
          </p:nvGrpSpPr>
          <p:grpSpPr>
            <a:xfrm>
              <a:off x="8423275" y="12415519"/>
              <a:ext cx="491490" cy="491490"/>
              <a:chOff x="0" y="0"/>
              <a:chExt cx="812800" cy="812800"/>
            </a:xfrm>
          </p:grpSpPr>
          <p:sp>
            <p:nvSpPr>
              <p:cNvPr id="1324" name="Google Shape;1324;p3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3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26" name="Google Shape;1326;p39"/>
          <p:cNvGrpSpPr/>
          <p:nvPr/>
        </p:nvGrpSpPr>
        <p:grpSpPr>
          <a:xfrm rot="10800000">
            <a:off x="10985423" y="303372"/>
            <a:ext cx="6676549" cy="9680257"/>
            <a:chOff x="12700" y="0"/>
            <a:chExt cx="8902065" cy="12907009"/>
          </a:xfrm>
        </p:grpSpPr>
        <p:cxnSp>
          <p:nvCxnSpPr>
            <p:cNvPr id="1327" name="Google Shape;1327;p39"/>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28" name="Google Shape;1328;p39"/>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29" name="Google Shape;1329;p39"/>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30" name="Google Shape;1330;p39"/>
            <p:cNvGrpSpPr/>
            <p:nvPr/>
          </p:nvGrpSpPr>
          <p:grpSpPr>
            <a:xfrm>
              <a:off x="8423275" y="0"/>
              <a:ext cx="491490" cy="491490"/>
              <a:chOff x="0" y="0"/>
              <a:chExt cx="812800" cy="812800"/>
            </a:xfrm>
          </p:grpSpPr>
          <p:sp>
            <p:nvSpPr>
              <p:cNvPr id="1331" name="Google Shape;1331;p3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3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33" name="Google Shape;1333;p39"/>
            <p:cNvGrpSpPr/>
            <p:nvPr/>
          </p:nvGrpSpPr>
          <p:grpSpPr>
            <a:xfrm>
              <a:off x="8423275" y="12415519"/>
              <a:ext cx="491490" cy="491490"/>
              <a:chOff x="0" y="0"/>
              <a:chExt cx="812800" cy="812800"/>
            </a:xfrm>
          </p:grpSpPr>
          <p:sp>
            <p:nvSpPr>
              <p:cNvPr id="1334" name="Google Shape;1334;p3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3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36" name="Google Shape;1336;p39"/>
          <p:cNvGrpSpPr/>
          <p:nvPr/>
        </p:nvGrpSpPr>
        <p:grpSpPr>
          <a:xfrm>
            <a:off x="891700" y="709012"/>
            <a:ext cx="2933028" cy="713220"/>
            <a:chOff x="0" y="0"/>
            <a:chExt cx="3910704" cy="950960"/>
          </a:xfrm>
        </p:grpSpPr>
        <p:sp>
          <p:nvSpPr>
            <p:cNvPr id="1337" name="Google Shape;1337;p3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3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339" name="Google Shape;1339;p39"/>
          <p:cNvSpPr txBox="1"/>
          <p:nvPr/>
        </p:nvSpPr>
        <p:spPr>
          <a:xfrm>
            <a:off x="643318" y="2055093"/>
            <a:ext cx="17001364" cy="6166332"/>
          </a:xfrm>
          <a:prstGeom prst="rect">
            <a:avLst/>
          </a:prstGeom>
          <a:noFill/>
          <a:ln>
            <a:noFill/>
          </a:ln>
        </p:spPr>
        <p:txBody>
          <a:bodyPr anchorCtr="0" anchor="t" bIns="0" lIns="0" spcFirstLastPara="1" rIns="0" wrap="square" tIns="0">
            <a:spAutoFit/>
          </a:bodyPr>
          <a:lstStyle/>
          <a:p>
            <a:pPr indent="-322137" lvl="1" marL="644277" marR="0" rtl="0" algn="l">
              <a:lnSpc>
                <a:spcPct val="207004"/>
              </a:lnSpc>
              <a:spcBef>
                <a:spcPts val="0"/>
              </a:spcBef>
              <a:spcAft>
                <a:spcPts val="0"/>
              </a:spcAft>
              <a:buClr>
                <a:srgbClr val="FFFFFF"/>
              </a:buClr>
              <a:buSzPts val="2984"/>
              <a:buFont typeface="Arial"/>
              <a:buChar char="•"/>
            </a:pPr>
            <a:r>
              <a:rPr b="0" i="0" lang="en-US" sz="2984" u="none" cap="none" strike="noStrike">
                <a:solidFill>
                  <a:srgbClr val="FFFFFF"/>
                </a:solidFill>
                <a:latin typeface="Arial"/>
                <a:ea typeface="Arial"/>
                <a:cs typeface="Arial"/>
                <a:sym typeface="Arial"/>
              </a:rPr>
              <a:t> Regression Problems: Random Forest can be applied to regression tasks, including predicting housing prices, stock market trends, energy consumption, and demand forecasting. It can capture complex non-linear relationships between input variables and the target variable.</a:t>
            </a:r>
            <a:endParaRPr/>
          </a:p>
          <a:p>
            <a:pPr indent="0" lvl="0" marL="0" marR="0" rtl="0" algn="l">
              <a:lnSpc>
                <a:spcPct val="207004"/>
              </a:lnSpc>
              <a:spcBef>
                <a:spcPts val="0"/>
              </a:spcBef>
              <a:spcAft>
                <a:spcPts val="0"/>
              </a:spcAft>
              <a:buNone/>
            </a:pPr>
            <a:r>
              <a:t/>
            </a:r>
            <a:endParaRPr sz="2984">
              <a:solidFill>
                <a:srgbClr val="FFFFFF"/>
              </a:solidFill>
              <a:latin typeface="Arial"/>
              <a:ea typeface="Arial"/>
              <a:cs typeface="Arial"/>
              <a:sym typeface="Arial"/>
            </a:endParaRPr>
          </a:p>
          <a:p>
            <a:pPr indent="-322137" lvl="1" marL="644277" marR="0" rtl="0" algn="l">
              <a:lnSpc>
                <a:spcPct val="207004"/>
              </a:lnSpc>
              <a:spcBef>
                <a:spcPts val="0"/>
              </a:spcBef>
              <a:spcAft>
                <a:spcPts val="0"/>
              </a:spcAft>
              <a:buClr>
                <a:srgbClr val="FFFFFF"/>
              </a:buClr>
              <a:buSzPts val="2984"/>
              <a:buFont typeface="Arial"/>
              <a:buChar char="•"/>
            </a:pPr>
            <a:r>
              <a:rPr b="0" i="0" lang="en-US" sz="2984" u="none" cap="none" strike="noStrike">
                <a:solidFill>
                  <a:srgbClr val="FFFFFF"/>
                </a:solidFill>
                <a:latin typeface="Arial"/>
                <a:ea typeface="Arial"/>
                <a:cs typeface="Arial"/>
                <a:sym typeface="Arial"/>
              </a:rPr>
              <a:t>Feature Importance: Random Forest provides a measure of feature importance, which can be utilized for feature selection in data preprocessing. This information helps identify the most relevant features for prediction and can guide feature engineering efforts.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68" name="Shape 168"/>
        <p:cNvGrpSpPr/>
        <p:nvPr/>
      </p:nvGrpSpPr>
      <p:grpSpPr>
        <a:xfrm>
          <a:off x="0" y="0"/>
          <a:ext cx="0" cy="0"/>
          <a:chOff x="0" y="0"/>
          <a:chExt cx="0" cy="0"/>
        </a:xfrm>
      </p:grpSpPr>
      <p:grpSp>
        <p:nvGrpSpPr>
          <p:cNvPr id="169" name="Google Shape;169;p4"/>
          <p:cNvGrpSpPr/>
          <p:nvPr/>
        </p:nvGrpSpPr>
        <p:grpSpPr>
          <a:xfrm>
            <a:off x="513779" y="303372"/>
            <a:ext cx="6676549" cy="9680257"/>
            <a:chOff x="12700" y="0"/>
            <a:chExt cx="8902065" cy="12907009"/>
          </a:xfrm>
        </p:grpSpPr>
        <p:cxnSp>
          <p:nvCxnSpPr>
            <p:cNvPr id="170" name="Google Shape;170;p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1" name="Google Shape;171;p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2" name="Google Shape;172;p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73" name="Google Shape;173;p4"/>
            <p:cNvGrpSpPr/>
            <p:nvPr/>
          </p:nvGrpSpPr>
          <p:grpSpPr>
            <a:xfrm>
              <a:off x="8423275" y="0"/>
              <a:ext cx="491490" cy="491490"/>
              <a:chOff x="0" y="0"/>
              <a:chExt cx="812800" cy="812800"/>
            </a:xfrm>
          </p:grpSpPr>
          <p:sp>
            <p:nvSpPr>
              <p:cNvPr id="174" name="Google Shape;174;p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6" name="Google Shape;176;p4"/>
            <p:cNvGrpSpPr/>
            <p:nvPr/>
          </p:nvGrpSpPr>
          <p:grpSpPr>
            <a:xfrm>
              <a:off x="8423275" y="12415519"/>
              <a:ext cx="491490" cy="491490"/>
              <a:chOff x="0" y="0"/>
              <a:chExt cx="812800" cy="812800"/>
            </a:xfrm>
          </p:grpSpPr>
          <p:sp>
            <p:nvSpPr>
              <p:cNvPr id="177" name="Google Shape;177;p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9" name="Google Shape;179;p4"/>
          <p:cNvGrpSpPr/>
          <p:nvPr/>
        </p:nvGrpSpPr>
        <p:grpSpPr>
          <a:xfrm>
            <a:off x="6458891" y="1136421"/>
            <a:ext cx="5732016" cy="1879071"/>
            <a:chOff x="0" y="-392218"/>
            <a:chExt cx="7642688" cy="2505429"/>
          </a:xfrm>
        </p:grpSpPr>
        <p:grpSp>
          <p:nvGrpSpPr>
            <p:cNvPr id="180" name="Google Shape;180;p4"/>
            <p:cNvGrpSpPr/>
            <p:nvPr/>
          </p:nvGrpSpPr>
          <p:grpSpPr>
            <a:xfrm>
              <a:off x="0" y="-139218"/>
              <a:ext cx="7414261" cy="2252429"/>
              <a:chOff x="0" y="-47625"/>
              <a:chExt cx="900278" cy="273501"/>
            </a:xfrm>
          </p:grpSpPr>
          <p:sp>
            <p:nvSpPr>
              <p:cNvPr id="181" name="Google Shape;181;p4"/>
              <p:cNvSpPr/>
              <p:nvPr/>
            </p:nvSpPr>
            <p:spPr>
              <a:xfrm>
                <a:off x="0" y="0"/>
                <a:ext cx="900278" cy="225876"/>
              </a:xfrm>
              <a:custGeom>
                <a:rect b="b" l="l" r="r" t="t"/>
                <a:pathLst>
                  <a:path extrusionOk="0" h="225876" w="900278">
                    <a:moveTo>
                      <a:pt x="0" y="0"/>
                    </a:moveTo>
                    <a:lnTo>
                      <a:pt x="900278" y="0"/>
                    </a:lnTo>
                    <a:lnTo>
                      <a:pt x="900278" y="225876"/>
                    </a:lnTo>
                    <a:lnTo>
                      <a:pt x="0" y="2258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4"/>
              <p:cNvSpPr txBox="1"/>
              <p:nvPr/>
            </p:nvSpPr>
            <p:spPr>
              <a:xfrm>
                <a:off x="0" y="-47625"/>
                <a:ext cx="900278" cy="273501"/>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3" name="Google Shape;183;p4"/>
            <p:cNvGrpSpPr/>
            <p:nvPr/>
          </p:nvGrpSpPr>
          <p:grpSpPr>
            <a:xfrm>
              <a:off x="228427" y="-392218"/>
              <a:ext cx="7414261" cy="2252429"/>
              <a:chOff x="0" y="-47625"/>
              <a:chExt cx="900278" cy="273501"/>
            </a:xfrm>
          </p:grpSpPr>
          <p:sp>
            <p:nvSpPr>
              <p:cNvPr id="184" name="Google Shape;184;p4"/>
              <p:cNvSpPr/>
              <p:nvPr/>
            </p:nvSpPr>
            <p:spPr>
              <a:xfrm>
                <a:off x="0" y="0"/>
                <a:ext cx="900278" cy="225876"/>
              </a:xfrm>
              <a:custGeom>
                <a:rect b="b" l="l" r="r" t="t"/>
                <a:pathLst>
                  <a:path extrusionOk="0" h="225876" w="900278">
                    <a:moveTo>
                      <a:pt x="0" y="0"/>
                    </a:moveTo>
                    <a:lnTo>
                      <a:pt x="900278" y="0"/>
                    </a:lnTo>
                    <a:lnTo>
                      <a:pt x="900278" y="225876"/>
                    </a:lnTo>
                    <a:lnTo>
                      <a:pt x="0" y="225876"/>
                    </a:lnTo>
                    <a:close/>
                  </a:path>
                </a:pathLst>
              </a:custGeom>
              <a:solidFill>
                <a:srgbClr val="D3F6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4"/>
              <p:cNvSpPr txBox="1"/>
              <p:nvPr/>
            </p:nvSpPr>
            <p:spPr>
              <a:xfrm>
                <a:off x="0" y="-47625"/>
                <a:ext cx="900278" cy="273501"/>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6" name="Google Shape;186;p4"/>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4"/>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4"/>
          <p:cNvSpPr txBox="1"/>
          <p:nvPr/>
        </p:nvSpPr>
        <p:spPr>
          <a:xfrm>
            <a:off x="7106803" y="1428487"/>
            <a:ext cx="4436193" cy="1242832"/>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8185">
                <a:solidFill>
                  <a:srgbClr val="100F0D"/>
                </a:solidFill>
                <a:latin typeface="Oswald"/>
                <a:ea typeface="Oswald"/>
                <a:cs typeface="Oswald"/>
                <a:sym typeface="Oswald"/>
              </a:rPr>
              <a:t>Problems</a:t>
            </a:r>
            <a:endParaRPr/>
          </a:p>
        </p:txBody>
      </p:sp>
      <p:sp>
        <p:nvSpPr>
          <p:cNvPr id="189" name="Google Shape;189;p4"/>
          <p:cNvSpPr txBox="1"/>
          <p:nvPr/>
        </p:nvSpPr>
        <p:spPr>
          <a:xfrm>
            <a:off x="768998" y="3491865"/>
            <a:ext cx="16750005" cy="323659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3000">
                <a:solidFill>
                  <a:srgbClr val="FFFFFF"/>
                </a:solidFill>
                <a:latin typeface="Arial"/>
                <a:ea typeface="Arial"/>
                <a:cs typeface="Arial"/>
                <a:sym typeface="Arial"/>
              </a:rPr>
              <a:t>Terrorism significantly impacts societies globally, with diverse forms and motivations across different regions. Understanding and countering terrorism requires comprehensive data analysis. The Global Terrorism Database (GTD) provides detailed information on over 180,000 terrorist attacks worldwide from 1970 to 2017. Leveraging advances in Data Science and predictive modeling, this project aims to automatically classify and analyze terrorist incidents using the GTD data to develop effective counter-terrorism strategies.</a:t>
            </a:r>
            <a:endParaRPr/>
          </a:p>
        </p:txBody>
      </p:sp>
      <p:grpSp>
        <p:nvGrpSpPr>
          <p:cNvPr id="190" name="Google Shape;190;p4"/>
          <p:cNvGrpSpPr/>
          <p:nvPr/>
        </p:nvGrpSpPr>
        <p:grpSpPr>
          <a:xfrm>
            <a:off x="14574882" y="8977403"/>
            <a:ext cx="3372558" cy="1006227"/>
            <a:chOff x="0" y="0"/>
            <a:chExt cx="4496745" cy="1341635"/>
          </a:xfrm>
        </p:grpSpPr>
        <p:grpSp>
          <p:nvGrpSpPr>
            <p:cNvPr id="191" name="Google Shape;191;p4"/>
            <p:cNvGrpSpPr/>
            <p:nvPr/>
          </p:nvGrpSpPr>
          <p:grpSpPr>
            <a:xfrm rot="2700000">
              <a:off x="196478" y="196478"/>
              <a:ext cx="948679" cy="948679"/>
              <a:chOff x="0" y="0"/>
              <a:chExt cx="812800" cy="812800"/>
            </a:xfrm>
          </p:grpSpPr>
          <p:sp>
            <p:nvSpPr>
              <p:cNvPr id="192" name="Google Shape;192;p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4" name="Google Shape;194;p4"/>
            <p:cNvGrpSpPr/>
            <p:nvPr/>
          </p:nvGrpSpPr>
          <p:grpSpPr>
            <a:xfrm rot="2700000">
              <a:off x="1248181" y="196478"/>
              <a:ext cx="948679" cy="948679"/>
              <a:chOff x="0" y="0"/>
              <a:chExt cx="812800" cy="812800"/>
            </a:xfrm>
          </p:grpSpPr>
          <p:sp>
            <p:nvSpPr>
              <p:cNvPr id="195" name="Google Shape;195;p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7" name="Google Shape;197;p4"/>
            <p:cNvGrpSpPr/>
            <p:nvPr/>
          </p:nvGrpSpPr>
          <p:grpSpPr>
            <a:xfrm rot="2700000">
              <a:off x="2299885" y="196478"/>
              <a:ext cx="948679" cy="948679"/>
              <a:chOff x="0" y="0"/>
              <a:chExt cx="812800" cy="812800"/>
            </a:xfrm>
          </p:grpSpPr>
          <p:sp>
            <p:nvSpPr>
              <p:cNvPr id="198" name="Google Shape;198;p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0" name="Google Shape;200;p4"/>
            <p:cNvGrpSpPr/>
            <p:nvPr/>
          </p:nvGrpSpPr>
          <p:grpSpPr>
            <a:xfrm rot="2700000">
              <a:off x="3351588" y="196478"/>
              <a:ext cx="948679" cy="948679"/>
              <a:chOff x="0" y="0"/>
              <a:chExt cx="812800" cy="812800"/>
            </a:xfrm>
          </p:grpSpPr>
          <p:sp>
            <p:nvSpPr>
              <p:cNvPr id="201" name="Google Shape;201;p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03" name="Google Shape;203;p4"/>
          <p:cNvGrpSpPr/>
          <p:nvPr/>
        </p:nvGrpSpPr>
        <p:grpSpPr>
          <a:xfrm>
            <a:off x="822108" y="822960"/>
            <a:ext cx="2933028" cy="713220"/>
            <a:chOff x="0" y="0"/>
            <a:chExt cx="3910704" cy="950960"/>
          </a:xfrm>
        </p:grpSpPr>
        <p:sp>
          <p:nvSpPr>
            <p:cNvPr id="204" name="Google Shape;204;p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343" name="Shape 1343"/>
        <p:cNvGrpSpPr/>
        <p:nvPr/>
      </p:nvGrpSpPr>
      <p:grpSpPr>
        <a:xfrm>
          <a:off x="0" y="0"/>
          <a:ext cx="0" cy="0"/>
          <a:chOff x="0" y="0"/>
          <a:chExt cx="0" cy="0"/>
        </a:xfrm>
      </p:grpSpPr>
      <p:grpSp>
        <p:nvGrpSpPr>
          <p:cNvPr id="1344" name="Google Shape;1344;p40"/>
          <p:cNvGrpSpPr/>
          <p:nvPr/>
        </p:nvGrpSpPr>
        <p:grpSpPr>
          <a:xfrm>
            <a:off x="421624" y="303372"/>
            <a:ext cx="6676549" cy="9680257"/>
            <a:chOff x="12700" y="0"/>
            <a:chExt cx="8902065" cy="12907009"/>
          </a:xfrm>
        </p:grpSpPr>
        <p:cxnSp>
          <p:nvCxnSpPr>
            <p:cNvPr id="1345" name="Google Shape;1345;p40"/>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46" name="Google Shape;1346;p40"/>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47" name="Google Shape;1347;p40"/>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48" name="Google Shape;1348;p40"/>
            <p:cNvGrpSpPr/>
            <p:nvPr/>
          </p:nvGrpSpPr>
          <p:grpSpPr>
            <a:xfrm>
              <a:off x="8423275" y="0"/>
              <a:ext cx="491490" cy="491490"/>
              <a:chOff x="0" y="0"/>
              <a:chExt cx="812800" cy="812800"/>
            </a:xfrm>
          </p:grpSpPr>
          <p:sp>
            <p:nvSpPr>
              <p:cNvPr id="1349" name="Google Shape;1349;p4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4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51" name="Google Shape;1351;p40"/>
            <p:cNvGrpSpPr/>
            <p:nvPr/>
          </p:nvGrpSpPr>
          <p:grpSpPr>
            <a:xfrm>
              <a:off x="8423275" y="12415519"/>
              <a:ext cx="491490" cy="491490"/>
              <a:chOff x="0" y="0"/>
              <a:chExt cx="812800" cy="812800"/>
            </a:xfrm>
          </p:grpSpPr>
          <p:sp>
            <p:nvSpPr>
              <p:cNvPr id="1352" name="Google Shape;1352;p4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4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54" name="Google Shape;1354;p40"/>
          <p:cNvGrpSpPr/>
          <p:nvPr/>
        </p:nvGrpSpPr>
        <p:grpSpPr>
          <a:xfrm rot="10800000">
            <a:off x="10985423" y="303372"/>
            <a:ext cx="6676549" cy="9680257"/>
            <a:chOff x="12700" y="0"/>
            <a:chExt cx="8902065" cy="12907009"/>
          </a:xfrm>
        </p:grpSpPr>
        <p:cxnSp>
          <p:nvCxnSpPr>
            <p:cNvPr id="1355" name="Google Shape;1355;p40"/>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56" name="Google Shape;1356;p40"/>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57" name="Google Shape;1357;p40"/>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58" name="Google Shape;1358;p40"/>
            <p:cNvGrpSpPr/>
            <p:nvPr/>
          </p:nvGrpSpPr>
          <p:grpSpPr>
            <a:xfrm>
              <a:off x="8423275" y="0"/>
              <a:ext cx="491490" cy="491490"/>
              <a:chOff x="0" y="0"/>
              <a:chExt cx="812800" cy="812800"/>
            </a:xfrm>
          </p:grpSpPr>
          <p:sp>
            <p:nvSpPr>
              <p:cNvPr id="1359" name="Google Shape;1359;p4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4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61" name="Google Shape;1361;p40"/>
            <p:cNvGrpSpPr/>
            <p:nvPr/>
          </p:nvGrpSpPr>
          <p:grpSpPr>
            <a:xfrm>
              <a:off x="8423275" y="12415519"/>
              <a:ext cx="491490" cy="491490"/>
              <a:chOff x="0" y="0"/>
              <a:chExt cx="812800" cy="812800"/>
            </a:xfrm>
          </p:grpSpPr>
          <p:sp>
            <p:nvSpPr>
              <p:cNvPr id="1362" name="Google Shape;1362;p4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4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64" name="Google Shape;1364;p40"/>
          <p:cNvGrpSpPr/>
          <p:nvPr/>
        </p:nvGrpSpPr>
        <p:grpSpPr>
          <a:xfrm>
            <a:off x="891700" y="709012"/>
            <a:ext cx="2933028" cy="713220"/>
            <a:chOff x="0" y="0"/>
            <a:chExt cx="3910704" cy="950960"/>
          </a:xfrm>
        </p:grpSpPr>
        <p:sp>
          <p:nvSpPr>
            <p:cNvPr id="1365" name="Google Shape;1365;p4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4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367" name="Google Shape;1367;p40"/>
          <p:cNvSpPr txBox="1"/>
          <p:nvPr/>
        </p:nvSpPr>
        <p:spPr>
          <a:xfrm>
            <a:off x="643318" y="2217904"/>
            <a:ext cx="16245271" cy="6286500"/>
          </a:xfrm>
          <a:prstGeom prst="rect">
            <a:avLst/>
          </a:prstGeom>
          <a:noFill/>
          <a:ln>
            <a:noFill/>
          </a:ln>
        </p:spPr>
        <p:txBody>
          <a:bodyPr anchorCtr="0" anchor="t" bIns="0" lIns="0" spcFirstLastPara="1" rIns="0" wrap="square" tIns="0">
            <a:spAutoFit/>
          </a:bodyPr>
          <a:lstStyle/>
          <a:p>
            <a:pPr indent="-323850" lvl="1" marL="647700" marR="0" rtl="0" algn="l">
              <a:lnSpc>
                <a:spcPct val="185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Feature Importance: Random Forest provides a measure of feature importance, which can be utilized for feature selection in data preprocessing. This information helps identify the most relevant features for prediction and can guide feature engineering efforts.</a:t>
            </a:r>
            <a:endParaRPr/>
          </a:p>
          <a:p>
            <a:pPr indent="0" lvl="0" marL="0" marR="0" rtl="0" algn="l">
              <a:lnSpc>
                <a:spcPct val="185000"/>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185000"/>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 Anomaly Detection: Random Forest can be used for anomaly detection by training on normal data and identifying instances that deviate significantly from the learned patterns. This is useful in fraud detection, network intrusion detection, and detecting unusual behaviors in various domains.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371" name="Shape 1371"/>
        <p:cNvGrpSpPr/>
        <p:nvPr/>
      </p:nvGrpSpPr>
      <p:grpSpPr>
        <a:xfrm>
          <a:off x="0" y="0"/>
          <a:ext cx="0" cy="0"/>
          <a:chOff x="0" y="0"/>
          <a:chExt cx="0" cy="0"/>
        </a:xfrm>
      </p:grpSpPr>
      <p:grpSp>
        <p:nvGrpSpPr>
          <p:cNvPr id="1372" name="Google Shape;1372;p41"/>
          <p:cNvGrpSpPr/>
          <p:nvPr/>
        </p:nvGrpSpPr>
        <p:grpSpPr>
          <a:xfrm>
            <a:off x="421624" y="303372"/>
            <a:ext cx="6676549" cy="9680257"/>
            <a:chOff x="12700" y="0"/>
            <a:chExt cx="8902065" cy="12907009"/>
          </a:xfrm>
        </p:grpSpPr>
        <p:cxnSp>
          <p:nvCxnSpPr>
            <p:cNvPr id="1373" name="Google Shape;1373;p41"/>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74" name="Google Shape;1374;p41"/>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75" name="Google Shape;1375;p41"/>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76" name="Google Shape;1376;p41"/>
            <p:cNvGrpSpPr/>
            <p:nvPr/>
          </p:nvGrpSpPr>
          <p:grpSpPr>
            <a:xfrm>
              <a:off x="8423275" y="0"/>
              <a:ext cx="491490" cy="491490"/>
              <a:chOff x="0" y="0"/>
              <a:chExt cx="812800" cy="812800"/>
            </a:xfrm>
          </p:grpSpPr>
          <p:sp>
            <p:nvSpPr>
              <p:cNvPr id="1377" name="Google Shape;1377;p4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4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79" name="Google Shape;1379;p41"/>
            <p:cNvGrpSpPr/>
            <p:nvPr/>
          </p:nvGrpSpPr>
          <p:grpSpPr>
            <a:xfrm>
              <a:off x="8423275" y="12415519"/>
              <a:ext cx="491490" cy="491490"/>
              <a:chOff x="0" y="0"/>
              <a:chExt cx="812800" cy="812800"/>
            </a:xfrm>
          </p:grpSpPr>
          <p:sp>
            <p:nvSpPr>
              <p:cNvPr id="1380" name="Google Shape;1380;p4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4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82" name="Google Shape;1382;p41"/>
          <p:cNvGrpSpPr/>
          <p:nvPr/>
        </p:nvGrpSpPr>
        <p:grpSpPr>
          <a:xfrm rot="10800000">
            <a:off x="10985423" y="303372"/>
            <a:ext cx="6676549" cy="9680257"/>
            <a:chOff x="12700" y="0"/>
            <a:chExt cx="8902065" cy="12907009"/>
          </a:xfrm>
        </p:grpSpPr>
        <p:cxnSp>
          <p:nvCxnSpPr>
            <p:cNvPr id="1383" name="Google Shape;1383;p41"/>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84" name="Google Shape;1384;p41"/>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385" name="Google Shape;1385;p41"/>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386" name="Google Shape;1386;p41"/>
            <p:cNvGrpSpPr/>
            <p:nvPr/>
          </p:nvGrpSpPr>
          <p:grpSpPr>
            <a:xfrm>
              <a:off x="8423275" y="0"/>
              <a:ext cx="491490" cy="491490"/>
              <a:chOff x="0" y="0"/>
              <a:chExt cx="812800" cy="812800"/>
            </a:xfrm>
          </p:grpSpPr>
          <p:sp>
            <p:nvSpPr>
              <p:cNvPr id="1387" name="Google Shape;1387;p4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4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9" name="Google Shape;1389;p41"/>
            <p:cNvGrpSpPr/>
            <p:nvPr/>
          </p:nvGrpSpPr>
          <p:grpSpPr>
            <a:xfrm>
              <a:off x="8423275" y="12415519"/>
              <a:ext cx="491490" cy="491490"/>
              <a:chOff x="0" y="0"/>
              <a:chExt cx="812800" cy="812800"/>
            </a:xfrm>
          </p:grpSpPr>
          <p:sp>
            <p:nvSpPr>
              <p:cNvPr id="1390" name="Google Shape;1390;p4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4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392" name="Google Shape;1392;p41"/>
          <p:cNvGrpSpPr/>
          <p:nvPr/>
        </p:nvGrpSpPr>
        <p:grpSpPr>
          <a:xfrm>
            <a:off x="891700" y="709012"/>
            <a:ext cx="2933028" cy="713220"/>
            <a:chOff x="0" y="0"/>
            <a:chExt cx="3910704" cy="950960"/>
          </a:xfrm>
        </p:grpSpPr>
        <p:sp>
          <p:nvSpPr>
            <p:cNvPr id="1393" name="Google Shape;1393;p4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4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395" name="Google Shape;1395;p41"/>
          <p:cNvSpPr txBox="1"/>
          <p:nvPr/>
        </p:nvSpPr>
        <p:spPr>
          <a:xfrm>
            <a:off x="643318" y="1893906"/>
            <a:ext cx="17001364" cy="6837045"/>
          </a:xfrm>
          <a:prstGeom prst="rect">
            <a:avLst/>
          </a:prstGeom>
          <a:noFill/>
          <a:ln>
            <a:noFill/>
          </a:ln>
        </p:spPr>
        <p:txBody>
          <a:bodyPr anchorCtr="0" anchor="t" bIns="0" lIns="0" spcFirstLastPara="1" rIns="0" wrap="square" tIns="0">
            <a:spAutoFit/>
          </a:bodyPr>
          <a:lstStyle/>
          <a:p>
            <a:pPr indent="-323850" lvl="1" marL="647700" marR="0" rtl="0" algn="l">
              <a:lnSpc>
                <a:spcPct val="227966"/>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 Ensemble Learning: Random Forest is a type of ensemble learning method, which combines multiple models to improve overall performance. It can be used as a base learner in ensemble techniques such as bagging, boosting, and stacking to further enhance predictive accuracy.</a:t>
            </a:r>
            <a:endParaRPr/>
          </a:p>
          <a:p>
            <a:pPr indent="0" lvl="0" marL="0" marR="0" rtl="0" algn="l">
              <a:lnSpc>
                <a:spcPct val="227966"/>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227966"/>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 Imputation of Missing Values: Random Forest can handle missing data effectively. It can be used to impute missing values in a dataset by using the available features to predict missing values, making it valuable for data preprocessing tasks.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399" name="Shape 1399"/>
        <p:cNvGrpSpPr/>
        <p:nvPr/>
      </p:nvGrpSpPr>
      <p:grpSpPr>
        <a:xfrm>
          <a:off x="0" y="0"/>
          <a:ext cx="0" cy="0"/>
          <a:chOff x="0" y="0"/>
          <a:chExt cx="0" cy="0"/>
        </a:xfrm>
      </p:grpSpPr>
      <p:grpSp>
        <p:nvGrpSpPr>
          <p:cNvPr id="1400" name="Google Shape;1400;p42"/>
          <p:cNvGrpSpPr/>
          <p:nvPr/>
        </p:nvGrpSpPr>
        <p:grpSpPr>
          <a:xfrm>
            <a:off x="421624" y="303372"/>
            <a:ext cx="6676549" cy="9680257"/>
            <a:chOff x="12700" y="0"/>
            <a:chExt cx="8902065" cy="12907009"/>
          </a:xfrm>
        </p:grpSpPr>
        <p:cxnSp>
          <p:nvCxnSpPr>
            <p:cNvPr id="1401" name="Google Shape;1401;p4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402" name="Google Shape;1402;p4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403" name="Google Shape;1403;p4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404" name="Google Shape;1404;p42"/>
            <p:cNvGrpSpPr/>
            <p:nvPr/>
          </p:nvGrpSpPr>
          <p:grpSpPr>
            <a:xfrm>
              <a:off x="8423275" y="0"/>
              <a:ext cx="491490" cy="491490"/>
              <a:chOff x="0" y="0"/>
              <a:chExt cx="812800" cy="812800"/>
            </a:xfrm>
          </p:grpSpPr>
          <p:sp>
            <p:nvSpPr>
              <p:cNvPr id="1405" name="Google Shape;1405;p4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4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07" name="Google Shape;1407;p42"/>
            <p:cNvGrpSpPr/>
            <p:nvPr/>
          </p:nvGrpSpPr>
          <p:grpSpPr>
            <a:xfrm>
              <a:off x="8423275" y="12415519"/>
              <a:ext cx="491490" cy="491490"/>
              <a:chOff x="0" y="0"/>
              <a:chExt cx="812800" cy="812800"/>
            </a:xfrm>
          </p:grpSpPr>
          <p:sp>
            <p:nvSpPr>
              <p:cNvPr id="1408" name="Google Shape;1408;p4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4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410" name="Google Shape;1410;p42"/>
          <p:cNvGrpSpPr/>
          <p:nvPr/>
        </p:nvGrpSpPr>
        <p:grpSpPr>
          <a:xfrm rot="10800000">
            <a:off x="10985423" y="303372"/>
            <a:ext cx="6676549" cy="9680257"/>
            <a:chOff x="12700" y="0"/>
            <a:chExt cx="8902065" cy="12907009"/>
          </a:xfrm>
        </p:grpSpPr>
        <p:cxnSp>
          <p:nvCxnSpPr>
            <p:cNvPr id="1411" name="Google Shape;1411;p42"/>
            <p:cNvCxnSpPr/>
            <p:nvPr/>
          </p:nvCxnSpPr>
          <p:spPr>
            <a:xfrm>
              <a:off x="12700" y="258445"/>
              <a:ext cx="8656320" cy="0"/>
            </a:xfrm>
            <a:prstGeom prst="straightConnector1">
              <a:avLst/>
            </a:prstGeom>
            <a:noFill/>
            <a:ln cap="flat" cmpd="sng" w="25400">
              <a:solidFill>
                <a:srgbClr val="000000"/>
              </a:solidFill>
              <a:prstDash val="solid"/>
              <a:round/>
              <a:headEnd len="sm" w="sm" type="none"/>
              <a:tailEnd len="sm" w="sm" type="none"/>
            </a:ln>
          </p:spPr>
        </p:cxnSp>
        <p:cxnSp>
          <p:nvCxnSpPr>
            <p:cNvPr id="1412" name="Google Shape;1412;p42"/>
            <p:cNvCxnSpPr/>
            <p:nvPr/>
          </p:nvCxnSpPr>
          <p:spPr>
            <a:xfrm>
              <a:off x="12700" y="12648564"/>
              <a:ext cx="8656320" cy="0"/>
            </a:xfrm>
            <a:prstGeom prst="straightConnector1">
              <a:avLst/>
            </a:prstGeom>
            <a:noFill/>
            <a:ln cap="flat" cmpd="sng" w="25400">
              <a:solidFill>
                <a:srgbClr val="000000"/>
              </a:solidFill>
              <a:prstDash val="solid"/>
              <a:round/>
              <a:headEnd len="sm" w="sm" type="none"/>
              <a:tailEnd len="sm" w="sm" type="none"/>
            </a:ln>
          </p:spPr>
        </p:cxnSp>
        <p:cxnSp>
          <p:nvCxnSpPr>
            <p:cNvPr id="1413" name="Google Shape;1413;p42"/>
            <p:cNvCxnSpPr/>
            <p:nvPr/>
          </p:nvCxnSpPr>
          <p:spPr>
            <a:xfrm rot="10800000">
              <a:off x="12700" y="258445"/>
              <a:ext cx="0" cy="12390119"/>
            </a:xfrm>
            <a:prstGeom prst="straightConnector1">
              <a:avLst/>
            </a:prstGeom>
            <a:noFill/>
            <a:ln cap="flat" cmpd="sng" w="25400">
              <a:solidFill>
                <a:srgbClr val="000000"/>
              </a:solidFill>
              <a:prstDash val="solid"/>
              <a:round/>
              <a:headEnd len="sm" w="sm" type="none"/>
              <a:tailEnd len="sm" w="sm" type="none"/>
            </a:ln>
          </p:spPr>
        </p:cxnSp>
        <p:grpSp>
          <p:nvGrpSpPr>
            <p:cNvPr id="1414" name="Google Shape;1414;p42"/>
            <p:cNvGrpSpPr/>
            <p:nvPr/>
          </p:nvGrpSpPr>
          <p:grpSpPr>
            <a:xfrm>
              <a:off x="8423275" y="0"/>
              <a:ext cx="491490" cy="491490"/>
              <a:chOff x="0" y="0"/>
              <a:chExt cx="812800" cy="812800"/>
            </a:xfrm>
          </p:grpSpPr>
          <p:sp>
            <p:nvSpPr>
              <p:cNvPr id="1415" name="Google Shape;1415;p4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4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17" name="Google Shape;1417;p42"/>
            <p:cNvGrpSpPr/>
            <p:nvPr/>
          </p:nvGrpSpPr>
          <p:grpSpPr>
            <a:xfrm>
              <a:off x="8423275" y="12415519"/>
              <a:ext cx="491490" cy="491490"/>
              <a:chOff x="0" y="0"/>
              <a:chExt cx="812800" cy="812800"/>
            </a:xfrm>
          </p:grpSpPr>
          <p:sp>
            <p:nvSpPr>
              <p:cNvPr id="1418" name="Google Shape;1418;p4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9" name="Google Shape;1419;p4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420" name="Google Shape;1420;p42"/>
          <p:cNvGrpSpPr/>
          <p:nvPr/>
        </p:nvGrpSpPr>
        <p:grpSpPr>
          <a:xfrm>
            <a:off x="891700" y="709012"/>
            <a:ext cx="2933028" cy="713220"/>
            <a:chOff x="0" y="0"/>
            <a:chExt cx="3910704" cy="950960"/>
          </a:xfrm>
        </p:grpSpPr>
        <p:sp>
          <p:nvSpPr>
            <p:cNvPr id="1421" name="Google Shape;1421;p4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4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423" name="Google Shape;1423;p42"/>
          <p:cNvSpPr txBox="1"/>
          <p:nvPr/>
        </p:nvSpPr>
        <p:spPr>
          <a:xfrm>
            <a:off x="643318" y="2059302"/>
            <a:ext cx="17001364" cy="6837045"/>
          </a:xfrm>
          <a:prstGeom prst="rect">
            <a:avLst/>
          </a:prstGeom>
          <a:noFill/>
          <a:ln>
            <a:noFill/>
          </a:ln>
        </p:spPr>
        <p:txBody>
          <a:bodyPr anchorCtr="0" anchor="t" bIns="0" lIns="0" spcFirstLastPara="1" rIns="0" wrap="square" tIns="0">
            <a:spAutoFit/>
          </a:bodyPr>
          <a:lstStyle/>
          <a:p>
            <a:pPr indent="-323850" lvl="1" marL="647700" marR="0" rtl="0" algn="l">
              <a:lnSpc>
                <a:spcPct val="227966"/>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 Recommender Systems: Random Forest can be employed in building recommendation systems to suggest relevant products, movies, or content to users based on their preferences and behavior.</a:t>
            </a:r>
            <a:endParaRPr/>
          </a:p>
          <a:p>
            <a:pPr indent="0" lvl="0" marL="0" marR="0" rtl="0" algn="l">
              <a:lnSpc>
                <a:spcPct val="227966"/>
              </a:lnSpc>
              <a:spcBef>
                <a:spcPts val="0"/>
              </a:spcBef>
              <a:spcAft>
                <a:spcPts val="0"/>
              </a:spcAft>
              <a:buNone/>
            </a:pPr>
            <a:r>
              <a:t/>
            </a:r>
            <a:endParaRPr sz="3000">
              <a:solidFill>
                <a:srgbClr val="FFFFFF"/>
              </a:solidFill>
              <a:latin typeface="Arial"/>
              <a:ea typeface="Arial"/>
              <a:cs typeface="Arial"/>
              <a:sym typeface="Arial"/>
            </a:endParaRPr>
          </a:p>
          <a:p>
            <a:pPr indent="-323850" lvl="1" marL="647700" marR="0" rtl="0" algn="l">
              <a:lnSpc>
                <a:spcPct val="227966"/>
              </a:lnSpc>
              <a:spcBef>
                <a:spcPts val="0"/>
              </a:spcBef>
              <a:spcAft>
                <a:spcPts val="0"/>
              </a:spcAft>
              <a:buClr>
                <a:srgbClr val="FFFFFF"/>
              </a:buClr>
              <a:buSzPts val="3000"/>
              <a:buFont typeface="Arial"/>
              <a:buChar char="•"/>
            </a:pPr>
            <a:r>
              <a:rPr b="0" i="0" lang="en-US" sz="3000" u="none" cap="none" strike="noStrike">
                <a:solidFill>
                  <a:srgbClr val="FFFFFF"/>
                </a:solidFill>
                <a:latin typeface="Arial"/>
                <a:ea typeface="Arial"/>
                <a:cs typeface="Arial"/>
                <a:sym typeface="Arial"/>
              </a:rPr>
              <a:t>Bioinformatics and Genomics: Random Forest finds applications in analyzing DNA sequences, gene expression data, and protein-protein interactions. It can be used for tasks like gene expression classification, protein structure prediction, and identifying disease biomarkers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427" name="Shape 1427"/>
        <p:cNvGrpSpPr/>
        <p:nvPr/>
      </p:nvGrpSpPr>
      <p:grpSpPr>
        <a:xfrm>
          <a:off x="0" y="0"/>
          <a:ext cx="0" cy="0"/>
          <a:chOff x="0" y="0"/>
          <a:chExt cx="0" cy="0"/>
        </a:xfrm>
      </p:grpSpPr>
      <p:grpSp>
        <p:nvGrpSpPr>
          <p:cNvPr id="1428" name="Google Shape;1428;p43"/>
          <p:cNvGrpSpPr/>
          <p:nvPr/>
        </p:nvGrpSpPr>
        <p:grpSpPr>
          <a:xfrm>
            <a:off x="513779" y="303372"/>
            <a:ext cx="6676549" cy="9680257"/>
            <a:chOff x="12700" y="0"/>
            <a:chExt cx="8902065" cy="12907009"/>
          </a:xfrm>
        </p:grpSpPr>
        <p:cxnSp>
          <p:nvCxnSpPr>
            <p:cNvPr id="1429" name="Google Shape;1429;p43"/>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30" name="Google Shape;1430;p43"/>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31" name="Google Shape;1431;p43"/>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432" name="Google Shape;1432;p43"/>
            <p:cNvGrpSpPr/>
            <p:nvPr/>
          </p:nvGrpSpPr>
          <p:grpSpPr>
            <a:xfrm>
              <a:off x="8423275" y="0"/>
              <a:ext cx="491490" cy="491490"/>
              <a:chOff x="0" y="0"/>
              <a:chExt cx="812800" cy="812800"/>
            </a:xfrm>
          </p:grpSpPr>
          <p:sp>
            <p:nvSpPr>
              <p:cNvPr id="1433" name="Google Shape;1433;p4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4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35" name="Google Shape;1435;p43"/>
            <p:cNvGrpSpPr/>
            <p:nvPr/>
          </p:nvGrpSpPr>
          <p:grpSpPr>
            <a:xfrm>
              <a:off x="8423275" y="12415519"/>
              <a:ext cx="491490" cy="491490"/>
              <a:chOff x="0" y="0"/>
              <a:chExt cx="812800" cy="812800"/>
            </a:xfrm>
          </p:grpSpPr>
          <p:sp>
            <p:nvSpPr>
              <p:cNvPr id="1436" name="Google Shape;1436;p4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4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438" name="Google Shape;1438;p43"/>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39" name="Google Shape;1439;p43"/>
          <p:cNvGrpSpPr/>
          <p:nvPr/>
        </p:nvGrpSpPr>
        <p:grpSpPr>
          <a:xfrm>
            <a:off x="14574882" y="8977403"/>
            <a:ext cx="3372558" cy="1006227"/>
            <a:chOff x="0" y="0"/>
            <a:chExt cx="4496745" cy="1341635"/>
          </a:xfrm>
        </p:grpSpPr>
        <p:grpSp>
          <p:nvGrpSpPr>
            <p:cNvPr id="1440" name="Google Shape;1440;p43"/>
            <p:cNvGrpSpPr/>
            <p:nvPr/>
          </p:nvGrpSpPr>
          <p:grpSpPr>
            <a:xfrm rot="2700000">
              <a:off x="196478" y="196478"/>
              <a:ext cx="948679" cy="948679"/>
              <a:chOff x="0" y="0"/>
              <a:chExt cx="812800" cy="812800"/>
            </a:xfrm>
          </p:grpSpPr>
          <p:sp>
            <p:nvSpPr>
              <p:cNvPr id="1441" name="Google Shape;1441;p4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4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3" name="Google Shape;1443;p43"/>
            <p:cNvGrpSpPr/>
            <p:nvPr/>
          </p:nvGrpSpPr>
          <p:grpSpPr>
            <a:xfrm rot="2700000">
              <a:off x="1248181" y="196478"/>
              <a:ext cx="948679" cy="948679"/>
              <a:chOff x="0" y="0"/>
              <a:chExt cx="812800" cy="812800"/>
            </a:xfrm>
          </p:grpSpPr>
          <p:sp>
            <p:nvSpPr>
              <p:cNvPr id="1444" name="Google Shape;1444;p4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4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6" name="Google Shape;1446;p43"/>
            <p:cNvGrpSpPr/>
            <p:nvPr/>
          </p:nvGrpSpPr>
          <p:grpSpPr>
            <a:xfrm rot="2700000">
              <a:off x="2299885" y="196478"/>
              <a:ext cx="948679" cy="948679"/>
              <a:chOff x="0" y="0"/>
              <a:chExt cx="812800" cy="812800"/>
            </a:xfrm>
          </p:grpSpPr>
          <p:sp>
            <p:nvSpPr>
              <p:cNvPr id="1447" name="Google Shape;1447;p4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4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49" name="Google Shape;1449;p43"/>
            <p:cNvGrpSpPr/>
            <p:nvPr/>
          </p:nvGrpSpPr>
          <p:grpSpPr>
            <a:xfrm rot="2700000">
              <a:off x="3351588" y="196478"/>
              <a:ext cx="948679" cy="948679"/>
              <a:chOff x="0" y="0"/>
              <a:chExt cx="812800" cy="812800"/>
            </a:xfrm>
          </p:grpSpPr>
          <p:sp>
            <p:nvSpPr>
              <p:cNvPr id="1450" name="Google Shape;1450;p4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4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452" name="Google Shape;1452;p43"/>
          <p:cNvGrpSpPr/>
          <p:nvPr/>
        </p:nvGrpSpPr>
        <p:grpSpPr>
          <a:xfrm>
            <a:off x="822108" y="822960"/>
            <a:ext cx="2933028" cy="713220"/>
            <a:chOff x="0" y="0"/>
            <a:chExt cx="3910704" cy="950960"/>
          </a:xfrm>
        </p:grpSpPr>
        <p:sp>
          <p:nvSpPr>
            <p:cNvPr id="1453" name="Google Shape;1453;p4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4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455" name="Google Shape;1455;p43"/>
          <p:cNvSpPr txBox="1"/>
          <p:nvPr/>
        </p:nvSpPr>
        <p:spPr>
          <a:xfrm>
            <a:off x="1438133" y="1806456"/>
            <a:ext cx="5309921"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Naïve Bayes</a:t>
            </a:r>
            <a:endParaRPr/>
          </a:p>
        </p:txBody>
      </p:sp>
      <p:sp>
        <p:nvSpPr>
          <p:cNvPr id="1456" name="Google Shape;1456;p43"/>
          <p:cNvSpPr txBox="1"/>
          <p:nvPr/>
        </p:nvSpPr>
        <p:spPr>
          <a:xfrm>
            <a:off x="1438133" y="2835591"/>
            <a:ext cx="5134168" cy="1005200"/>
          </a:xfrm>
          <a:prstGeom prst="rect">
            <a:avLst/>
          </a:prstGeom>
          <a:noFill/>
          <a:ln>
            <a:noFill/>
          </a:ln>
        </p:spPr>
        <p:txBody>
          <a:bodyPr anchorCtr="0" anchor="t" bIns="0" lIns="0" spcFirstLastPara="1" rIns="0" wrap="square" tIns="0">
            <a:spAutoFit/>
          </a:bodyPr>
          <a:lstStyle/>
          <a:p>
            <a:pPr indent="0" lvl="0" marL="0" marR="0" rtl="0" algn="l">
              <a:lnSpc>
                <a:spcPct val="188009"/>
              </a:lnSpc>
              <a:spcBef>
                <a:spcPts val="0"/>
              </a:spcBef>
              <a:spcAft>
                <a:spcPts val="0"/>
              </a:spcAft>
              <a:buNone/>
            </a:pPr>
            <a:r>
              <a:rPr lang="en-US" sz="4662" u="none" strike="noStrike">
                <a:solidFill>
                  <a:srgbClr val="000000"/>
                </a:solidFill>
                <a:latin typeface="Arial"/>
                <a:ea typeface="Arial"/>
                <a:cs typeface="Arial"/>
                <a:sym typeface="Arial"/>
              </a:rPr>
              <a:t> Bayes Theorem</a:t>
            </a:r>
            <a:endParaRPr/>
          </a:p>
        </p:txBody>
      </p:sp>
      <p:sp>
        <p:nvSpPr>
          <p:cNvPr id="1457" name="Google Shape;1457;p43"/>
          <p:cNvSpPr txBox="1"/>
          <p:nvPr/>
        </p:nvSpPr>
        <p:spPr>
          <a:xfrm>
            <a:off x="822108" y="4389683"/>
            <a:ext cx="17244324" cy="4491262"/>
          </a:xfrm>
          <a:prstGeom prst="rect">
            <a:avLst/>
          </a:prstGeom>
          <a:noFill/>
          <a:ln>
            <a:noFill/>
          </a:ln>
        </p:spPr>
        <p:txBody>
          <a:bodyPr anchorCtr="0" anchor="t" bIns="0" lIns="0" spcFirstLastPara="1" rIns="0" wrap="square" tIns="0">
            <a:spAutoFit/>
          </a:bodyPr>
          <a:lstStyle/>
          <a:p>
            <a:pPr indent="0" lvl="0" marL="0" marR="0" rtl="0" algn="l">
              <a:lnSpc>
                <a:spcPct val="163988"/>
              </a:lnSpc>
              <a:spcBef>
                <a:spcPts val="0"/>
              </a:spcBef>
              <a:spcAft>
                <a:spcPts val="0"/>
              </a:spcAft>
              <a:buNone/>
            </a:pPr>
            <a:r>
              <a:rPr lang="en-US" sz="3149">
                <a:solidFill>
                  <a:srgbClr val="FFFFFF"/>
                </a:solidFill>
                <a:latin typeface="Arial"/>
                <a:ea typeface="Arial"/>
                <a:cs typeface="Arial"/>
                <a:sym typeface="Arial"/>
              </a:rPr>
              <a:t>- Bayes' Theorem (Bayes' Theorem) is a mathematical theorem that calculates the probability of a random event A, given that the related event B has occurred.</a:t>
            </a:r>
            <a:endParaRPr/>
          </a:p>
          <a:p>
            <a:pPr indent="0" lvl="0" marL="0" marR="0" rtl="0" algn="l">
              <a:lnSpc>
                <a:spcPct val="163988"/>
              </a:lnSpc>
              <a:spcBef>
                <a:spcPts val="0"/>
              </a:spcBef>
              <a:spcAft>
                <a:spcPts val="0"/>
              </a:spcAft>
              <a:buNone/>
            </a:pPr>
            <a:r>
              <a:t/>
            </a:r>
            <a:endParaRPr sz="3149">
              <a:solidFill>
                <a:srgbClr val="FFFFFF"/>
              </a:solidFill>
              <a:latin typeface="Arial"/>
              <a:ea typeface="Arial"/>
              <a:cs typeface="Arial"/>
              <a:sym typeface="Arial"/>
            </a:endParaRPr>
          </a:p>
          <a:p>
            <a:pPr indent="0" lvl="0" marL="0" marR="0" rtl="0" algn="l">
              <a:lnSpc>
                <a:spcPct val="163988"/>
              </a:lnSpc>
              <a:spcBef>
                <a:spcPts val="0"/>
              </a:spcBef>
              <a:spcAft>
                <a:spcPts val="0"/>
              </a:spcAft>
              <a:buNone/>
            </a:pPr>
            <a:r>
              <a:rPr lang="en-US" sz="3149">
                <a:solidFill>
                  <a:srgbClr val="FFFFFF"/>
                </a:solidFill>
                <a:latin typeface="Arial"/>
                <a:ea typeface="Arial"/>
                <a:cs typeface="Arial"/>
                <a:sym typeface="Arial"/>
              </a:rPr>
              <a:t>- This theorem is named after the 18th century English mathematician Thomas Bayes.</a:t>
            </a:r>
            <a:endParaRPr/>
          </a:p>
          <a:p>
            <a:pPr indent="0" lvl="0" marL="0" marR="0" rtl="0" algn="l">
              <a:lnSpc>
                <a:spcPct val="163988"/>
              </a:lnSpc>
              <a:spcBef>
                <a:spcPts val="0"/>
              </a:spcBef>
              <a:spcAft>
                <a:spcPts val="0"/>
              </a:spcAft>
              <a:buNone/>
            </a:pPr>
            <a:r>
              <a:t/>
            </a:r>
            <a:endParaRPr sz="3149">
              <a:solidFill>
                <a:srgbClr val="FFFFFF"/>
              </a:solidFill>
              <a:latin typeface="Arial"/>
              <a:ea typeface="Arial"/>
              <a:cs typeface="Arial"/>
              <a:sym typeface="Arial"/>
            </a:endParaRPr>
          </a:p>
          <a:p>
            <a:pPr indent="0" lvl="0" marL="0" marR="0" rtl="0" algn="l">
              <a:lnSpc>
                <a:spcPct val="163988"/>
              </a:lnSpc>
              <a:spcBef>
                <a:spcPts val="0"/>
              </a:spcBef>
              <a:spcAft>
                <a:spcPts val="0"/>
              </a:spcAft>
              <a:buNone/>
            </a:pPr>
            <a:r>
              <a:rPr lang="en-US" sz="3149">
                <a:solidFill>
                  <a:srgbClr val="FFFFFF"/>
                </a:solidFill>
                <a:latin typeface="Arial"/>
                <a:ea typeface="Arial"/>
                <a:cs typeface="Arial"/>
                <a:sym typeface="Arial"/>
              </a:rPr>
              <a:t>- This is one of the extremely useful tools, a close friend of Data Scientists who work in data science.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461" name="Shape 1461"/>
        <p:cNvGrpSpPr/>
        <p:nvPr/>
      </p:nvGrpSpPr>
      <p:grpSpPr>
        <a:xfrm>
          <a:off x="0" y="0"/>
          <a:ext cx="0" cy="0"/>
          <a:chOff x="0" y="0"/>
          <a:chExt cx="0" cy="0"/>
        </a:xfrm>
      </p:grpSpPr>
      <p:grpSp>
        <p:nvGrpSpPr>
          <p:cNvPr id="1462" name="Google Shape;1462;p44"/>
          <p:cNvGrpSpPr/>
          <p:nvPr/>
        </p:nvGrpSpPr>
        <p:grpSpPr>
          <a:xfrm>
            <a:off x="513779" y="303372"/>
            <a:ext cx="6676549" cy="9680257"/>
            <a:chOff x="12700" y="0"/>
            <a:chExt cx="8902065" cy="12907009"/>
          </a:xfrm>
        </p:grpSpPr>
        <p:cxnSp>
          <p:nvCxnSpPr>
            <p:cNvPr id="1463" name="Google Shape;1463;p4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64" name="Google Shape;1464;p4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65" name="Google Shape;1465;p4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466" name="Google Shape;1466;p44"/>
            <p:cNvGrpSpPr/>
            <p:nvPr/>
          </p:nvGrpSpPr>
          <p:grpSpPr>
            <a:xfrm>
              <a:off x="8423275" y="0"/>
              <a:ext cx="491490" cy="491490"/>
              <a:chOff x="0" y="0"/>
              <a:chExt cx="812800" cy="812800"/>
            </a:xfrm>
          </p:grpSpPr>
          <p:sp>
            <p:nvSpPr>
              <p:cNvPr id="1467" name="Google Shape;1467;p4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4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9" name="Google Shape;1469;p44"/>
            <p:cNvGrpSpPr/>
            <p:nvPr/>
          </p:nvGrpSpPr>
          <p:grpSpPr>
            <a:xfrm>
              <a:off x="8423275" y="12415519"/>
              <a:ext cx="491490" cy="491490"/>
              <a:chOff x="0" y="0"/>
              <a:chExt cx="812800" cy="812800"/>
            </a:xfrm>
          </p:grpSpPr>
          <p:sp>
            <p:nvSpPr>
              <p:cNvPr id="1470" name="Google Shape;1470;p4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1" name="Google Shape;1471;p4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472" name="Google Shape;1472;p44"/>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73" name="Google Shape;1473;p44"/>
          <p:cNvGrpSpPr/>
          <p:nvPr/>
        </p:nvGrpSpPr>
        <p:grpSpPr>
          <a:xfrm>
            <a:off x="14574882" y="8977403"/>
            <a:ext cx="3372558" cy="1006227"/>
            <a:chOff x="0" y="0"/>
            <a:chExt cx="4496745" cy="1341635"/>
          </a:xfrm>
        </p:grpSpPr>
        <p:grpSp>
          <p:nvGrpSpPr>
            <p:cNvPr id="1474" name="Google Shape;1474;p44"/>
            <p:cNvGrpSpPr/>
            <p:nvPr/>
          </p:nvGrpSpPr>
          <p:grpSpPr>
            <a:xfrm rot="2700000">
              <a:off x="196478" y="196478"/>
              <a:ext cx="948679" cy="948679"/>
              <a:chOff x="0" y="0"/>
              <a:chExt cx="812800" cy="812800"/>
            </a:xfrm>
          </p:grpSpPr>
          <p:sp>
            <p:nvSpPr>
              <p:cNvPr id="1475" name="Google Shape;1475;p4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4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77" name="Google Shape;1477;p44"/>
            <p:cNvGrpSpPr/>
            <p:nvPr/>
          </p:nvGrpSpPr>
          <p:grpSpPr>
            <a:xfrm rot="2700000">
              <a:off x="1248181" y="196478"/>
              <a:ext cx="948679" cy="948679"/>
              <a:chOff x="0" y="0"/>
              <a:chExt cx="812800" cy="812800"/>
            </a:xfrm>
          </p:grpSpPr>
          <p:sp>
            <p:nvSpPr>
              <p:cNvPr id="1478" name="Google Shape;1478;p4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4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80" name="Google Shape;1480;p44"/>
            <p:cNvGrpSpPr/>
            <p:nvPr/>
          </p:nvGrpSpPr>
          <p:grpSpPr>
            <a:xfrm rot="2700000">
              <a:off x="2299885" y="196478"/>
              <a:ext cx="948679" cy="948679"/>
              <a:chOff x="0" y="0"/>
              <a:chExt cx="812800" cy="812800"/>
            </a:xfrm>
          </p:grpSpPr>
          <p:sp>
            <p:nvSpPr>
              <p:cNvPr id="1481" name="Google Shape;1481;p4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4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83" name="Google Shape;1483;p44"/>
            <p:cNvGrpSpPr/>
            <p:nvPr/>
          </p:nvGrpSpPr>
          <p:grpSpPr>
            <a:xfrm rot="2700000">
              <a:off x="3351588" y="196478"/>
              <a:ext cx="948679" cy="948679"/>
              <a:chOff x="0" y="0"/>
              <a:chExt cx="812800" cy="812800"/>
            </a:xfrm>
          </p:grpSpPr>
          <p:sp>
            <p:nvSpPr>
              <p:cNvPr id="1484" name="Google Shape;1484;p4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4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486" name="Google Shape;1486;p44"/>
          <p:cNvGrpSpPr/>
          <p:nvPr/>
        </p:nvGrpSpPr>
        <p:grpSpPr>
          <a:xfrm>
            <a:off x="822108" y="822960"/>
            <a:ext cx="2933028" cy="713220"/>
            <a:chOff x="0" y="0"/>
            <a:chExt cx="3910704" cy="950960"/>
          </a:xfrm>
        </p:grpSpPr>
        <p:sp>
          <p:nvSpPr>
            <p:cNvPr id="1487" name="Google Shape;1487;p4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p4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489" name="Google Shape;1489;p44"/>
          <p:cNvSpPr txBox="1"/>
          <p:nvPr/>
        </p:nvSpPr>
        <p:spPr>
          <a:xfrm>
            <a:off x="1438133" y="1806456"/>
            <a:ext cx="5309921"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Naïve Bayes</a:t>
            </a:r>
            <a:endParaRPr/>
          </a:p>
        </p:txBody>
      </p:sp>
      <p:sp>
        <p:nvSpPr>
          <p:cNvPr id="1490" name="Google Shape;1490;p44"/>
          <p:cNvSpPr txBox="1"/>
          <p:nvPr/>
        </p:nvSpPr>
        <p:spPr>
          <a:xfrm>
            <a:off x="1438133" y="2835591"/>
            <a:ext cx="5134168" cy="1005200"/>
          </a:xfrm>
          <a:prstGeom prst="rect">
            <a:avLst/>
          </a:prstGeom>
          <a:noFill/>
          <a:ln>
            <a:noFill/>
          </a:ln>
        </p:spPr>
        <p:txBody>
          <a:bodyPr anchorCtr="0" anchor="t" bIns="0" lIns="0" spcFirstLastPara="1" rIns="0" wrap="square" tIns="0">
            <a:spAutoFit/>
          </a:bodyPr>
          <a:lstStyle/>
          <a:p>
            <a:pPr indent="0" lvl="0" marL="0" marR="0" rtl="0" algn="l">
              <a:lnSpc>
                <a:spcPct val="188009"/>
              </a:lnSpc>
              <a:spcBef>
                <a:spcPts val="0"/>
              </a:spcBef>
              <a:spcAft>
                <a:spcPts val="0"/>
              </a:spcAft>
              <a:buNone/>
            </a:pPr>
            <a:r>
              <a:rPr lang="en-US" sz="4662" u="none" strike="noStrike">
                <a:solidFill>
                  <a:srgbClr val="000000"/>
                </a:solidFill>
                <a:latin typeface="Arial"/>
                <a:ea typeface="Arial"/>
                <a:cs typeface="Arial"/>
                <a:sym typeface="Arial"/>
              </a:rPr>
              <a:t> Bayes Theorem</a:t>
            </a:r>
            <a:endParaRPr/>
          </a:p>
        </p:txBody>
      </p:sp>
      <p:sp>
        <p:nvSpPr>
          <p:cNvPr id="1491" name="Google Shape;1491;p44"/>
          <p:cNvSpPr txBox="1"/>
          <p:nvPr/>
        </p:nvSpPr>
        <p:spPr>
          <a:xfrm>
            <a:off x="822108" y="4313483"/>
            <a:ext cx="17244324" cy="3652319"/>
          </a:xfrm>
          <a:prstGeom prst="rect">
            <a:avLst/>
          </a:prstGeom>
          <a:noFill/>
          <a:ln>
            <a:noFill/>
          </a:ln>
        </p:spPr>
        <p:txBody>
          <a:bodyPr anchorCtr="0" anchor="t" bIns="0" lIns="0" spcFirstLastPara="1" rIns="0" wrap="square" tIns="0">
            <a:spAutoFit/>
          </a:bodyPr>
          <a:lstStyle/>
          <a:p>
            <a:pPr indent="0" lvl="0" marL="0" marR="0" rtl="0" algn="l">
              <a:lnSpc>
                <a:spcPct val="187996"/>
              </a:lnSpc>
              <a:spcBef>
                <a:spcPts val="0"/>
              </a:spcBef>
              <a:spcAft>
                <a:spcPts val="0"/>
              </a:spcAft>
              <a:buNone/>
            </a:pPr>
            <a:r>
              <a:rPr lang="en-US" sz="3149">
                <a:solidFill>
                  <a:srgbClr val="FFFFFF"/>
                </a:solidFill>
                <a:latin typeface="Arial"/>
                <a:ea typeface="Arial"/>
                <a:cs typeface="Arial"/>
                <a:sym typeface="Arial"/>
              </a:rPr>
              <a:t>- Bayes theorem allows to calculate the probability of a random event A given that related event B has occurred. This probability is denoted P(A|B) and read as “the probability of A if there is B”. This quantity is called conditional probability or posterior probability because it is derived from a given value of B or depends on that value.</a:t>
            </a:r>
            <a:endParaRPr/>
          </a:p>
          <a:p>
            <a:pPr indent="0" lvl="0" marL="0" marR="0" rtl="0" algn="l">
              <a:lnSpc>
                <a:spcPct val="187996"/>
              </a:lnSpc>
              <a:spcBef>
                <a:spcPts val="0"/>
              </a:spcBef>
              <a:spcAft>
                <a:spcPts val="0"/>
              </a:spcAft>
              <a:buNone/>
            </a:pPr>
            <a:r>
              <a:t/>
            </a:r>
            <a:endParaRPr sz="3149">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495" name="Shape 1495"/>
        <p:cNvGrpSpPr/>
        <p:nvPr/>
      </p:nvGrpSpPr>
      <p:grpSpPr>
        <a:xfrm>
          <a:off x="0" y="0"/>
          <a:ext cx="0" cy="0"/>
          <a:chOff x="0" y="0"/>
          <a:chExt cx="0" cy="0"/>
        </a:xfrm>
      </p:grpSpPr>
      <p:grpSp>
        <p:nvGrpSpPr>
          <p:cNvPr id="1496" name="Google Shape;1496;p45"/>
          <p:cNvGrpSpPr/>
          <p:nvPr/>
        </p:nvGrpSpPr>
        <p:grpSpPr>
          <a:xfrm>
            <a:off x="513779" y="303372"/>
            <a:ext cx="6676549" cy="9680257"/>
            <a:chOff x="12700" y="0"/>
            <a:chExt cx="8902065" cy="12907009"/>
          </a:xfrm>
        </p:grpSpPr>
        <p:cxnSp>
          <p:nvCxnSpPr>
            <p:cNvPr id="1497" name="Google Shape;1497;p4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98" name="Google Shape;1498;p4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499" name="Google Shape;1499;p4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500" name="Google Shape;1500;p45"/>
            <p:cNvGrpSpPr/>
            <p:nvPr/>
          </p:nvGrpSpPr>
          <p:grpSpPr>
            <a:xfrm>
              <a:off x="8423275" y="0"/>
              <a:ext cx="491490" cy="491490"/>
              <a:chOff x="0" y="0"/>
              <a:chExt cx="812800" cy="812800"/>
            </a:xfrm>
          </p:grpSpPr>
          <p:sp>
            <p:nvSpPr>
              <p:cNvPr id="1501" name="Google Shape;1501;p4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4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03" name="Google Shape;1503;p45"/>
            <p:cNvGrpSpPr/>
            <p:nvPr/>
          </p:nvGrpSpPr>
          <p:grpSpPr>
            <a:xfrm>
              <a:off x="8423275" y="12415519"/>
              <a:ext cx="491490" cy="491490"/>
              <a:chOff x="0" y="0"/>
              <a:chExt cx="812800" cy="812800"/>
            </a:xfrm>
          </p:grpSpPr>
          <p:sp>
            <p:nvSpPr>
              <p:cNvPr id="1504" name="Google Shape;1504;p4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4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506" name="Google Shape;1506;p45"/>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07" name="Google Shape;1507;p45"/>
          <p:cNvGrpSpPr/>
          <p:nvPr/>
        </p:nvGrpSpPr>
        <p:grpSpPr>
          <a:xfrm>
            <a:off x="14574882" y="8977403"/>
            <a:ext cx="3372558" cy="1006227"/>
            <a:chOff x="0" y="0"/>
            <a:chExt cx="4496745" cy="1341635"/>
          </a:xfrm>
        </p:grpSpPr>
        <p:grpSp>
          <p:nvGrpSpPr>
            <p:cNvPr id="1508" name="Google Shape;1508;p45"/>
            <p:cNvGrpSpPr/>
            <p:nvPr/>
          </p:nvGrpSpPr>
          <p:grpSpPr>
            <a:xfrm rot="2700000">
              <a:off x="196478" y="196478"/>
              <a:ext cx="948679" cy="948679"/>
              <a:chOff x="0" y="0"/>
              <a:chExt cx="812800" cy="812800"/>
            </a:xfrm>
          </p:grpSpPr>
          <p:sp>
            <p:nvSpPr>
              <p:cNvPr id="1509" name="Google Shape;1509;p4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4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1" name="Google Shape;1511;p45"/>
            <p:cNvGrpSpPr/>
            <p:nvPr/>
          </p:nvGrpSpPr>
          <p:grpSpPr>
            <a:xfrm rot="2700000">
              <a:off x="1248181" y="196478"/>
              <a:ext cx="948679" cy="948679"/>
              <a:chOff x="0" y="0"/>
              <a:chExt cx="812800" cy="812800"/>
            </a:xfrm>
          </p:grpSpPr>
          <p:sp>
            <p:nvSpPr>
              <p:cNvPr id="1512" name="Google Shape;1512;p4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4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4" name="Google Shape;1514;p45"/>
            <p:cNvGrpSpPr/>
            <p:nvPr/>
          </p:nvGrpSpPr>
          <p:grpSpPr>
            <a:xfrm rot="2700000">
              <a:off x="2299885" y="196478"/>
              <a:ext cx="948679" cy="948679"/>
              <a:chOff x="0" y="0"/>
              <a:chExt cx="812800" cy="812800"/>
            </a:xfrm>
          </p:grpSpPr>
          <p:sp>
            <p:nvSpPr>
              <p:cNvPr id="1515" name="Google Shape;1515;p4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4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17" name="Google Shape;1517;p45"/>
            <p:cNvGrpSpPr/>
            <p:nvPr/>
          </p:nvGrpSpPr>
          <p:grpSpPr>
            <a:xfrm rot="2700000">
              <a:off x="3351588" y="196478"/>
              <a:ext cx="948679" cy="948679"/>
              <a:chOff x="0" y="0"/>
              <a:chExt cx="812800" cy="812800"/>
            </a:xfrm>
          </p:grpSpPr>
          <p:sp>
            <p:nvSpPr>
              <p:cNvPr id="1518" name="Google Shape;1518;p4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4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520" name="Google Shape;1520;p45"/>
          <p:cNvGrpSpPr/>
          <p:nvPr/>
        </p:nvGrpSpPr>
        <p:grpSpPr>
          <a:xfrm>
            <a:off x="822108" y="822960"/>
            <a:ext cx="2933028" cy="713220"/>
            <a:chOff x="0" y="0"/>
            <a:chExt cx="3910704" cy="950960"/>
          </a:xfrm>
        </p:grpSpPr>
        <p:sp>
          <p:nvSpPr>
            <p:cNvPr id="1521" name="Google Shape;1521;p4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4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523" name="Google Shape;1523;p45"/>
          <p:cNvSpPr txBox="1"/>
          <p:nvPr/>
        </p:nvSpPr>
        <p:spPr>
          <a:xfrm>
            <a:off x="822108" y="2010915"/>
            <a:ext cx="15821167" cy="200025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4375">
                <a:solidFill>
                  <a:srgbClr val="000000"/>
                </a:solidFill>
                <a:latin typeface="Oswald"/>
                <a:ea typeface="Oswald"/>
                <a:cs typeface="Oswald"/>
                <a:sym typeface="Oswald"/>
              </a:rPr>
              <a:t> - According to Bayes' theorem, the probability that A occurs when B is known         will depend on 3 factors</a:t>
            </a:r>
            <a:endParaRPr/>
          </a:p>
          <a:p>
            <a:pPr indent="0" lvl="0" marL="0" marR="0" rtl="0" algn="l">
              <a:lnSpc>
                <a:spcPct val="120000"/>
              </a:lnSpc>
              <a:spcBef>
                <a:spcPts val="0"/>
              </a:spcBef>
              <a:spcAft>
                <a:spcPts val="0"/>
              </a:spcAft>
              <a:buNone/>
            </a:pPr>
            <a:r>
              <a:t/>
            </a:r>
            <a:endParaRPr sz="4375">
              <a:solidFill>
                <a:srgbClr val="000000"/>
              </a:solidFill>
              <a:latin typeface="Oswald"/>
              <a:ea typeface="Oswald"/>
              <a:cs typeface="Oswald"/>
              <a:sym typeface="Oswald"/>
            </a:endParaRPr>
          </a:p>
        </p:txBody>
      </p:sp>
      <p:sp>
        <p:nvSpPr>
          <p:cNvPr id="1524" name="Google Shape;1524;p45"/>
          <p:cNvSpPr txBox="1"/>
          <p:nvPr/>
        </p:nvSpPr>
        <p:spPr>
          <a:xfrm>
            <a:off x="578988" y="3833216"/>
            <a:ext cx="17244324" cy="5727880"/>
          </a:xfrm>
          <a:prstGeom prst="rect">
            <a:avLst/>
          </a:prstGeom>
          <a:noFill/>
          <a:ln>
            <a:noFill/>
          </a:ln>
        </p:spPr>
        <p:txBody>
          <a:bodyPr anchorCtr="0" anchor="t" bIns="0" lIns="0" spcFirstLastPara="1" rIns="0" wrap="square" tIns="0">
            <a:spAutoFit/>
          </a:bodyPr>
          <a:lstStyle/>
          <a:p>
            <a:pPr indent="-329181" lvl="1" marL="658363" marR="0" rtl="0" algn="l">
              <a:lnSpc>
                <a:spcPct val="187996"/>
              </a:lnSpc>
              <a:spcBef>
                <a:spcPts val="0"/>
              </a:spcBef>
              <a:spcAft>
                <a:spcPts val="0"/>
              </a:spcAft>
              <a:buClr>
                <a:srgbClr val="FFFFFF"/>
              </a:buClr>
              <a:buSzPts val="3049"/>
              <a:buFont typeface="Arial"/>
              <a:buChar char="•"/>
            </a:pPr>
            <a:r>
              <a:rPr b="0" i="0" lang="en-US" sz="3049" u="none" cap="none" strike="noStrike">
                <a:solidFill>
                  <a:srgbClr val="FFFFFF"/>
                </a:solidFill>
                <a:latin typeface="Arial"/>
                <a:ea typeface="Arial"/>
                <a:cs typeface="Arial"/>
                <a:sym typeface="Arial"/>
              </a:rPr>
              <a:t>The probability that A occurs on its own, regardless of B. It is denoted by P(A) and read as the probability of A. This is called the marginal probability or a priori probability, it is “a priori” ” in the sense that it is not interested in any information about B.</a:t>
            </a:r>
            <a:endParaRPr/>
          </a:p>
          <a:p>
            <a:pPr indent="0" lvl="0" marL="0" marR="0" rtl="0" algn="l">
              <a:lnSpc>
                <a:spcPct val="187996"/>
              </a:lnSpc>
              <a:spcBef>
                <a:spcPts val="0"/>
              </a:spcBef>
              <a:spcAft>
                <a:spcPts val="0"/>
              </a:spcAft>
              <a:buNone/>
            </a:pPr>
            <a:r>
              <a:t/>
            </a:r>
            <a:endParaRPr sz="3049">
              <a:solidFill>
                <a:srgbClr val="FFFFFF"/>
              </a:solidFill>
              <a:latin typeface="Arial"/>
              <a:ea typeface="Arial"/>
              <a:cs typeface="Arial"/>
              <a:sym typeface="Arial"/>
            </a:endParaRPr>
          </a:p>
          <a:p>
            <a:pPr indent="-329181" lvl="1" marL="658363" marR="0" rtl="0" algn="l">
              <a:lnSpc>
                <a:spcPct val="187996"/>
              </a:lnSpc>
              <a:spcBef>
                <a:spcPts val="0"/>
              </a:spcBef>
              <a:spcAft>
                <a:spcPts val="0"/>
              </a:spcAft>
              <a:buClr>
                <a:srgbClr val="FFFFFF"/>
              </a:buClr>
              <a:buSzPts val="3049"/>
              <a:buFont typeface="Arial"/>
              <a:buChar char="•"/>
            </a:pPr>
            <a:r>
              <a:rPr b="0" i="0" lang="en-US" sz="3049" u="none" cap="none" strike="noStrike">
                <a:solidFill>
                  <a:srgbClr val="FFFFFF"/>
                </a:solidFill>
                <a:latin typeface="Arial"/>
                <a:ea typeface="Arial"/>
                <a:cs typeface="Arial"/>
                <a:sym typeface="Arial"/>
              </a:rPr>
              <a:t>Probability of occurring B on its own, regardless of A. It is denoted by P(B) and read as “probability of B”. This quantity is also called a normalizing constant because it is always the same, regardless of the event A is trying to know.</a:t>
            </a:r>
            <a:endParaRPr/>
          </a:p>
          <a:p>
            <a:pPr indent="0" lvl="0" marL="0" marR="0" rtl="0" algn="l">
              <a:lnSpc>
                <a:spcPct val="187996"/>
              </a:lnSpc>
              <a:spcBef>
                <a:spcPts val="0"/>
              </a:spcBef>
              <a:spcAft>
                <a:spcPts val="0"/>
              </a:spcAft>
              <a:buNone/>
            </a:pPr>
            <a:r>
              <a:t/>
            </a:r>
            <a:endParaRPr sz="3049">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528" name="Shape 1528"/>
        <p:cNvGrpSpPr/>
        <p:nvPr/>
      </p:nvGrpSpPr>
      <p:grpSpPr>
        <a:xfrm>
          <a:off x="0" y="0"/>
          <a:ext cx="0" cy="0"/>
          <a:chOff x="0" y="0"/>
          <a:chExt cx="0" cy="0"/>
        </a:xfrm>
      </p:grpSpPr>
      <p:grpSp>
        <p:nvGrpSpPr>
          <p:cNvPr id="1529" name="Google Shape;1529;p46"/>
          <p:cNvGrpSpPr/>
          <p:nvPr/>
        </p:nvGrpSpPr>
        <p:grpSpPr>
          <a:xfrm>
            <a:off x="513779" y="303372"/>
            <a:ext cx="6676549" cy="9680257"/>
            <a:chOff x="12700" y="0"/>
            <a:chExt cx="8902065" cy="12907009"/>
          </a:xfrm>
        </p:grpSpPr>
        <p:cxnSp>
          <p:nvCxnSpPr>
            <p:cNvPr id="1530" name="Google Shape;1530;p4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531" name="Google Shape;1531;p4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532" name="Google Shape;1532;p4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533" name="Google Shape;1533;p46"/>
            <p:cNvGrpSpPr/>
            <p:nvPr/>
          </p:nvGrpSpPr>
          <p:grpSpPr>
            <a:xfrm>
              <a:off x="8423275" y="0"/>
              <a:ext cx="491490" cy="491490"/>
              <a:chOff x="0" y="0"/>
              <a:chExt cx="812800" cy="812800"/>
            </a:xfrm>
          </p:grpSpPr>
          <p:sp>
            <p:nvSpPr>
              <p:cNvPr id="1534" name="Google Shape;1534;p4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4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36" name="Google Shape;1536;p46"/>
            <p:cNvGrpSpPr/>
            <p:nvPr/>
          </p:nvGrpSpPr>
          <p:grpSpPr>
            <a:xfrm>
              <a:off x="8423275" y="12415519"/>
              <a:ext cx="491490" cy="491490"/>
              <a:chOff x="0" y="0"/>
              <a:chExt cx="812800" cy="812800"/>
            </a:xfrm>
          </p:grpSpPr>
          <p:sp>
            <p:nvSpPr>
              <p:cNvPr id="1537" name="Google Shape;1537;p4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4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539" name="Google Shape;1539;p4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40" name="Google Shape;1540;p46"/>
          <p:cNvGrpSpPr/>
          <p:nvPr/>
        </p:nvGrpSpPr>
        <p:grpSpPr>
          <a:xfrm>
            <a:off x="14574882" y="8977403"/>
            <a:ext cx="3372558" cy="1006227"/>
            <a:chOff x="0" y="0"/>
            <a:chExt cx="4496745" cy="1341635"/>
          </a:xfrm>
        </p:grpSpPr>
        <p:grpSp>
          <p:nvGrpSpPr>
            <p:cNvPr id="1541" name="Google Shape;1541;p46"/>
            <p:cNvGrpSpPr/>
            <p:nvPr/>
          </p:nvGrpSpPr>
          <p:grpSpPr>
            <a:xfrm rot="2700000">
              <a:off x="196478" y="196478"/>
              <a:ext cx="948679" cy="948679"/>
              <a:chOff x="0" y="0"/>
              <a:chExt cx="812800" cy="812800"/>
            </a:xfrm>
          </p:grpSpPr>
          <p:sp>
            <p:nvSpPr>
              <p:cNvPr id="1542" name="Google Shape;1542;p4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4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4" name="Google Shape;1544;p46"/>
            <p:cNvGrpSpPr/>
            <p:nvPr/>
          </p:nvGrpSpPr>
          <p:grpSpPr>
            <a:xfrm rot="2700000">
              <a:off x="1248181" y="196478"/>
              <a:ext cx="948679" cy="948679"/>
              <a:chOff x="0" y="0"/>
              <a:chExt cx="812800" cy="812800"/>
            </a:xfrm>
          </p:grpSpPr>
          <p:sp>
            <p:nvSpPr>
              <p:cNvPr id="1545" name="Google Shape;1545;p4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4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7" name="Google Shape;1547;p46"/>
            <p:cNvGrpSpPr/>
            <p:nvPr/>
          </p:nvGrpSpPr>
          <p:grpSpPr>
            <a:xfrm rot="2700000">
              <a:off x="2299885" y="196478"/>
              <a:ext cx="948679" cy="948679"/>
              <a:chOff x="0" y="0"/>
              <a:chExt cx="812800" cy="812800"/>
            </a:xfrm>
          </p:grpSpPr>
          <p:sp>
            <p:nvSpPr>
              <p:cNvPr id="1548" name="Google Shape;1548;p4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4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0" name="Google Shape;1550;p46"/>
            <p:cNvGrpSpPr/>
            <p:nvPr/>
          </p:nvGrpSpPr>
          <p:grpSpPr>
            <a:xfrm rot="2700000">
              <a:off x="3351588" y="196478"/>
              <a:ext cx="948679" cy="948679"/>
              <a:chOff x="0" y="0"/>
              <a:chExt cx="812800" cy="812800"/>
            </a:xfrm>
          </p:grpSpPr>
          <p:sp>
            <p:nvSpPr>
              <p:cNvPr id="1551" name="Google Shape;1551;p4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4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553" name="Google Shape;1553;p46"/>
          <p:cNvGrpSpPr/>
          <p:nvPr/>
        </p:nvGrpSpPr>
        <p:grpSpPr>
          <a:xfrm>
            <a:off x="822108" y="822960"/>
            <a:ext cx="2933028" cy="713220"/>
            <a:chOff x="0" y="0"/>
            <a:chExt cx="3910704" cy="950960"/>
          </a:xfrm>
        </p:grpSpPr>
        <p:sp>
          <p:nvSpPr>
            <p:cNvPr id="1554" name="Google Shape;1554;p4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4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556" name="Google Shape;1556;p46"/>
          <p:cNvSpPr txBox="1"/>
          <p:nvPr/>
        </p:nvSpPr>
        <p:spPr>
          <a:xfrm>
            <a:off x="822108" y="2010915"/>
            <a:ext cx="15821167" cy="200025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4375">
                <a:solidFill>
                  <a:srgbClr val="000000"/>
                </a:solidFill>
                <a:latin typeface="Oswald"/>
                <a:ea typeface="Oswald"/>
                <a:cs typeface="Oswald"/>
                <a:sym typeface="Oswald"/>
              </a:rPr>
              <a:t> - According to Bayes' theorem, the probability that A occurs when B is known         will depend on 3 factors</a:t>
            </a:r>
            <a:endParaRPr/>
          </a:p>
          <a:p>
            <a:pPr indent="0" lvl="0" marL="0" marR="0" rtl="0" algn="l">
              <a:lnSpc>
                <a:spcPct val="120000"/>
              </a:lnSpc>
              <a:spcBef>
                <a:spcPts val="0"/>
              </a:spcBef>
              <a:spcAft>
                <a:spcPts val="0"/>
              </a:spcAft>
              <a:buNone/>
            </a:pPr>
            <a:r>
              <a:t/>
            </a:r>
            <a:endParaRPr sz="4375">
              <a:solidFill>
                <a:srgbClr val="000000"/>
              </a:solidFill>
              <a:latin typeface="Oswald"/>
              <a:ea typeface="Oswald"/>
              <a:cs typeface="Oswald"/>
              <a:sym typeface="Oswald"/>
            </a:endParaRPr>
          </a:p>
        </p:txBody>
      </p:sp>
      <p:sp>
        <p:nvSpPr>
          <p:cNvPr id="1557" name="Google Shape;1557;p46"/>
          <p:cNvSpPr txBox="1"/>
          <p:nvPr/>
        </p:nvSpPr>
        <p:spPr>
          <a:xfrm>
            <a:off x="521838" y="4113301"/>
            <a:ext cx="17244324" cy="3556180"/>
          </a:xfrm>
          <a:prstGeom prst="rect">
            <a:avLst/>
          </a:prstGeom>
          <a:noFill/>
          <a:ln>
            <a:noFill/>
          </a:ln>
        </p:spPr>
        <p:txBody>
          <a:bodyPr anchorCtr="0" anchor="t" bIns="0" lIns="0" spcFirstLastPara="1" rIns="0" wrap="square" tIns="0">
            <a:spAutoFit/>
          </a:bodyPr>
          <a:lstStyle/>
          <a:p>
            <a:pPr indent="-329181" lvl="1" marL="658363" marR="0" rtl="0" algn="l">
              <a:lnSpc>
                <a:spcPct val="187996"/>
              </a:lnSpc>
              <a:spcBef>
                <a:spcPts val="0"/>
              </a:spcBef>
              <a:spcAft>
                <a:spcPts val="0"/>
              </a:spcAft>
              <a:buClr>
                <a:srgbClr val="FFFFFF"/>
              </a:buClr>
              <a:buSzPts val="3049"/>
              <a:buFont typeface="Arial"/>
              <a:buChar char="•"/>
            </a:pPr>
            <a:r>
              <a:rPr b="0" i="0" lang="en-US" sz="3049" u="none" cap="none" strike="noStrike">
                <a:solidFill>
                  <a:srgbClr val="FFFFFF"/>
                </a:solidFill>
                <a:latin typeface="Arial"/>
                <a:ea typeface="Arial"/>
                <a:cs typeface="Arial"/>
                <a:sym typeface="Arial"/>
              </a:rPr>
              <a:t>Probability of B happening when A is known. It is denoted by P(B|A) and read as “probability of B if there is A”. This quantity is called the likelihood that B will occur, given that A has occurred. Pay attention not to confuse the probability that B will occur when A is known and the probability that A will occur when B is known.</a:t>
            </a:r>
            <a:endParaRPr/>
          </a:p>
          <a:p>
            <a:pPr indent="0" lvl="0" marL="0" marR="0" rtl="0" algn="l">
              <a:lnSpc>
                <a:spcPct val="187996"/>
              </a:lnSpc>
              <a:spcBef>
                <a:spcPts val="0"/>
              </a:spcBef>
              <a:spcAft>
                <a:spcPts val="0"/>
              </a:spcAft>
              <a:buNone/>
            </a:pPr>
            <a:r>
              <a:t/>
            </a:r>
            <a:endParaRPr sz="3049">
              <a:solidFill>
                <a:srgbClr val="FFFFFF"/>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561" name="Shape 1561"/>
        <p:cNvGrpSpPr/>
        <p:nvPr/>
      </p:nvGrpSpPr>
      <p:grpSpPr>
        <a:xfrm>
          <a:off x="0" y="0"/>
          <a:ext cx="0" cy="0"/>
          <a:chOff x="0" y="0"/>
          <a:chExt cx="0" cy="0"/>
        </a:xfrm>
      </p:grpSpPr>
      <p:grpSp>
        <p:nvGrpSpPr>
          <p:cNvPr id="1562" name="Google Shape;1562;p47"/>
          <p:cNvGrpSpPr/>
          <p:nvPr/>
        </p:nvGrpSpPr>
        <p:grpSpPr>
          <a:xfrm>
            <a:off x="513779" y="303372"/>
            <a:ext cx="6676549" cy="9680257"/>
            <a:chOff x="12700" y="0"/>
            <a:chExt cx="8902065" cy="12907009"/>
          </a:xfrm>
        </p:grpSpPr>
        <p:cxnSp>
          <p:nvCxnSpPr>
            <p:cNvPr id="1563" name="Google Shape;1563;p47"/>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564" name="Google Shape;1564;p47"/>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565" name="Google Shape;1565;p47"/>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566" name="Google Shape;1566;p47"/>
            <p:cNvGrpSpPr/>
            <p:nvPr/>
          </p:nvGrpSpPr>
          <p:grpSpPr>
            <a:xfrm>
              <a:off x="8423275" y="0"/>
              <a:ext cx="491490" cy="491490"/>
              <a:chOff x="0" y="0"/>
              <a:chExt cx="812800" cy="812800"/>
            </a:xfrm>
          </p:grpSpPr>
          <p:sp>
            <p:nvSpPr>
              <p:cNvPr id="1567" name="Google Shape;1567;p4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4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69" name="Google Shape;1569;p47"/>
            <p:cNvGrpSpPr/>
            <p:nvPr/>
          </p:nvGrpSpPr>
          <p:grpSpPr>
            <a:xfrm>
              <a:off x="8423275" y="12415519"/>
              <a:ext cx="491490" cy="491490"/>
              <a:chOff x="0" y="0"/>
              <a:chExt cx="812800" cy="812800"/>
            </a:xfrm>
          </p:grpSpPr>
          <p:sp>
            <p:nvSpPr>
              <p:cNvPr id="1570" name="Google Shape;1570;p4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4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572" name="Google Shape;1572;p47"/>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73" name="Google Shape;1573;p47"/>
          <p:cNvGrpSpPr/>
          <p:nvPr/>
        </p:nvGrpSpPr>
        <p:grpSpPr>
          <a:xfrm>
            <a:off x="14574882" y="8977403"/>
            <a:ext cx="3372558" cy="1006227"/>
            <a:chOff x="0" y="0"/>
            <a:chExt cx="4496745" cy="1341635"/>
          </a:xfrm>
        </p:grpSpPr>
        <p:grpSp>
          <p:nvGrpSpPr>
            <p:cNvPr id="1574" name="Google Shape;1574;p47"/>
            <p:cNvGrpSpPr/>
            <p:nvPr/>
          </p:nvGrpSpPr>
          <p:grpSpPr>
            <a:xfrm rot="2700000">
              <a:off x="196478" y="196478"/>
              <a:ext cx="948679" cy="948679"/>
              <a:chOff x="0" y="0"/>
              <a:chExt cx="812800" cy="812800"/>
            </a:xfrm>
          </p:grpSpPr>
          <p:sp>
            <p:nvSpPr>
              <p:cNvPr id="1575" name="Google Shape;1575;p4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4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77" name="Google Shape;1577;p47"/>
            <p:cNvGrpSpPr/>
            <p:nvPr/>
          </p:nvGrpSpPr>
          <p:grpSpPr>
            <a:xfrm rot="2700000">
              <a:off x="1248181" y="196478"/>
              <a:ext cx="948679" cy="948679"/>
              <a:chOff x="0" y="0"/>
              <a:chExt cx="812800" cy="812800"/>
            </a:xfrm>
          </p:grpSpPr>
          <p:sp>
            <p:nvSpPr>
              <p:cNvPr id="1578" name="Google Shape;1578;p4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4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80" name="Google Shape;1580;p47"/>
            <p:cNvGrpSpPr/>
            <p:nvPr/>
          </p:nvGrpSpPr>
          <p:grpSpPr>
            <a:xfrm rot="2700000">
              <a:off x="2299885" y="196478"/>
              <a:ext cx="948679" cy="948679"/>
              <a:chOff x="0" y="0"/>
              <a:chExt cx="812800" cy="812800"/>
            </a:xfrm>
          </p:grpSpPr>
          <p:sp>
            <p:nvSpPr>
              <p:cNvPr id="1581" name="Google Shape;1581;p4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4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83" name="Google Shape;1583;p47"/>
            <p:cNvGrpSpPr/>
            <p:nvPr/>
          </p:nvGrpSpPr>
          <p:grpSpPr>
            <a:xfrm rot="2700000">
              <a:off x="3351588" y="196478"/>
              <a:ext cx="948679" cy="948679"/>
              <a:chOff x="0" y="0"/>
              <a:chExt cx="812800" cy="812800"/>
            </a:xfrm>
          </p:grpSpPr>
          <p:sp>
            <p:nvSpPr>
              <p:cNvPr id="1584" name="Google Shape;1584;p4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4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586" name="Google Shape;1586;p47"/>
          <p:cNvGrpSpPr/>
          <p:nvPr/>
        </p:nvGrpSpPr>
        <p:grpSpPr>
          <a:xfrm>
            <a:off x="822108" y="822960"/>
            <a:ext cx="2933028" cy="713220"/>
            <a:chOff x="0" y="0"/>
            <a:chExt cx="3910704" cy="950960"/>
          </a:xfrm>
        </p:grpSpPr>
        <p:sp>
          <p:nvSpPr>
            <p:cNvPr id="1587" name="Google Shape;1587;p4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4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589" name="Google Shape;1589;p47"/>
          <p:cNvGrpSpPr/>
          <p:nvPr/>
        </p:nvGrpSpPr>
        <p:grpSpPr>
          <a:xfrm>
            <a:off x="2418442" y="4197408"/>
            <a:ext cx="13451116" cy="3549869"/>
            <a:chOff x="0" y="-386676"/>
            <a:chExt cx="17934821" cy="4733159"/>
          </a:xfrm>
        </p:grpSpPr>
        <p:grpSp>
          <p:nvGrpSpPr>
            <p:cNvPr id="1590" name="Google Shape;1590;p47"/>
            <p:cNvGrpSpPr/>
            <p:nvPr/>
          </p:nvGrpSpPr>
          <p:grpSpPr>
            <a:xfrm>
              <a:off x="0" y="-386676"/>
              <a:ext cx="17934821" cy="4164293"/>
              <a:chOff x="0" y="-47625"/>
              <a:chExt cx="579618" cy="134582"/>
            </a:xfrm>
          </p:grpSpPr>
          <p:sp>
            <p:nvSpPr>
              <p:cNvPr id="1591" name="Google Shape;1591;p47"/>
              <p:cNvSpPr/>
              <p:nvPr/>
            </p:nvSpPr>
            <p:spPr>
              <a:xfrm>
                <a:off x="0" y="0"/>
                <a:ext cx="579618" cy="86957"/>
              </a:xfrm>
              <a:custGeom>
                <a:rect b="b" l="l" r="r" t="t"/>
                <a:pathLst>
                  <a:path extrusionOk="0" h="86957" w="579618">
                    <a:moveTo>
                      <a:pt x="43478" y="0"/>
                    </a:moveTo>
                    <a:lnTo>
                      <a:pt x="536139" y="0"/>
                    </a:lnTo>
                    <a:cubicBezTo>
                      <a:pt x="547670" y="0"/>
                      <a:pt x="558729" y="4581"/>
                      <a:pt x="566883" y="12735"/>
                    </a:cubicBezTo>
                    <a:cubicBezTo>
                      <a:pt x="575037" y="20888"/>
                      <a:pt x="579618" y="31947"/>
                      <a:pt x="579618" y="43478"/>
                    </a:cubicBezTo>
                    <a:lnTo>
                      <a:pt x="579618" y="43478"/>
                    </a:lnTo>
                    <a:cubicBezTo>
                      <a:pt x="579618" y="55010"/>
                      <a:pt x="575037" y="66068"/>
                      <a:pt x="566883" y="74222"/>
                    </a:cubicBezTo>
                    <a:cubicBezTo>
                      <a:pt x="558729" y="82376"/>
                      <a:pt x="547670" y="86957"/>
                      <a:pt x="536139" y="86957"/>
                    </a:cubicBezTo>
                    <a:lnTo>
                      <a:pt x="43478" y="86957"/>
                    </a:lnTo>
                    <a:cubicBezTo>
                      <a:pt x="31947" y="86957"/>
                      <a:pt x="20888" y="82376"/>
                      <a:pt x="12735" y="74222"/>
                    </a:cubicBezTo>
                    <a:cubicBezTo>
                      <a:pt x="4581" y="66068"/>
                      <a:pt x="0" y="55010"/>
                      <a:pt x="0" y="43478"/>
                    </a:cubicBezTo>
                    <a:lnTo>
                      <a:pt x="0" y="43478"/>
                    </a:lnTo>
                    <a:cubicBezTo>
                      <a:pt x="0" y="31947"/>
                      <a:pt x="4581" y="20888"/>
                      <a:pt x="12735" y="12735"/>
                    </a:cubicBezTo>
                    <a:cubicBezTo>
                      <a:pt x="20888" y="4581"/>
                      <a:pt x="31947" y="0"/>
                      <a:pt x="43478"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47"/>
              <p:cNvSpPr txBox="1"/>
              <p:nvPr/>
            </p:nvSpPr>
            <p:spPr>
              <a:xfrm>
                <a:off x="0" y="-47625"/>
                <a:ext cx="579618" cy="134582"/>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93" name="Google Shape;1593;p47"/>
            <p:cNvSpPr/>
            <p:nvPr/>
          </p:nvSpPr>
          <p:spPr>
            <a:xfrm>
              <a:off x="3449690" y="0"/>
              <a:ext cx="10176408" cy="4346483"/>
            </a:xfrm>
            <a:custGeom>
              <a:rect b="b" l="l" r="r" t="t"/>
              <a:pathLst>
                <a:path extrusionOk="0" h="4346483" w="10176408">
                  <a:moveTo>
                    <a:pt x="0" y="0"/>
                  </a:moveTo>
                  <a:lnTo>
                    <a:pt x="10176407" y="0"/>
                  </a:lnTo>
                  <a:lnTo>
                    <a:pt x="10176407" y="4346483"/>
                  </a:lnTo>
                  <a:lnTo>
                    <a:pt x="0" y="434648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94" name="Google Shape;1594;p47"/>
          <p:cNvSpPr txBox="1"/>
          <p:nvPr/>
        </p:nvSpPr>
        <p:spPr>
          <a:xfrm>
            <a:off x="822108" y="2010915"/>
            <a:ext cx="15821167" cy="20002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375">
                <a:solidFill>
                  <a:srgbClr val="000000"/>
                </a:solidFill>
                <a:latin typeface="Oswald"/>
                <a:ea typeface="Oswald"/>
                <a:cs typeface="Oswald"/>
                <a:sym typeface="Oswald"/>
              </a:rPr>
              <a:t>-</a:t>
            </a:r>
            <a:r>
              <a:rPr b="1" lang="en-US" sz="4375">
                <a:solidFill>
                  <a:srgbClr val="000000"/>
                </a:solidFill>
                <a:latin typeface="Oswald"/>
                <a:ea typeface="Oswald"/>
                <a:cs typeface="Oswald"/>
                <a:sym typeface="Oswald"/>
              </a:rPr>
              <a:t> If A and B are two related events, and the probability that event B occurs is greater than 0</a:t>
            </a:r>
            <a:r>
              <a:rPr lang="en-US" sz="4375">
                <a:solidFill>
                  <a:srgbClr val="000000"/>
                </a:solidFill>
                <a:latin typeface="Oswald"/>
                <a:ea typeface="Oswald"/>
                <a:cs typeface="Oswald"/>
                <a:sym typeface="Oswald"/>
              </a:rPr>
              <a:t>, we can define the probability that A will occur, given that B occurs as follows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598" name="Shape 1598"/>
        <p:cNvGrpSpPr/>
        <p:nvPr/>
      </p:nvGrpSpPr>
      <p:grpSpPr>
        <a:xfrm>
          <a:off x="0" y="0"/>
          <a:ext cx="0" cy="0"/>
          <a:chOff x="0" y="0"/>
          <a:chExt cx="0" cy="0"/>
        </a:xfrm>
      </p:grpSpPr>
      <p:grpSp>
        <p:nvGrpSpPr>
          <p:cNvPr id="1599" name="Google Shape;1599;p48"/>
          <p:cNvGrpSpPr/>
          <p:nvPr/>
        </p:nvGrpSpPr>
        <p:grpSpPr>
          <a:xfrm>
            <a:off x="513779" y="303372"/>
            <a:ext cx="6676549" cy="9680257"/>
            <a:chOff x="12700" y="0"/>
            <a:chExt cx="8902065" cy="12907009"/>
          </a:xfrm>
        </p:grpSpPr>
        <p:cxnSp>
          <p:nvCxnSpPr>
            <p:cNvPr id="1600" name="Google Shape;1600;p48"/>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01" name="Google Shape;1601;p48"/>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02" name="Google Shape;1602;p48"/>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603" name="Google Shape;1603;p48"/>
            <p:cNvGrpSpPr/>
            <p:nvPr/>
          </p:nvGrpSpPr>
          <p:grpSpPr>
            <a:xfrm>
              <a:off x="8423275" y="0"/>
              <a:ext cx="491490" cy="491490"/>
              <a:chOff x="0" y="0"/>
              <a:chExt cx="812800" cy="812800"/>
            </a:xfrm>
          </p:grpSpPr>
          <p:sp>
            <p:nvSpPr>
              <p:cNvPr id="1604" name="Google Shape;1604;p4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4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06" name="Google Shape;1606;p48"/>
            <p:cNvGrpSpPr/>
            <p:nvPr/>
          </p:nvGrpSpPr>
          <p:grpSpPr>
            <a:xfrm>
              <a:off x="8423275" y="12415519"/>
              <a:ext cx="491490" cy="491490"/>
              <a:chOff x="0" y="0"/>
              <a:chExt cx="812800" cy="812800"/>
            </a:xfrm>
          </p:grpSpPr>
          <p:sp>
            <p:nvSpPr>
              <p:cNvPr id="1607" name="Google Shape;1607;p4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4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609" name="Google Shape;1609;p48"/>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10" name="Google Shape;1610;p48"/>
          <p:cNvGrpSpPr/>
          <p:nvPr/>
        </p:nvGrpSpPr>
        <p:grpSpPr>
          <a:xfrm>
            <a:off x="14574882" y="8977403"/>
            <a:ext cx="3372558" cy="1006227"/>
            <a:chOff x="0" y="0"/>
            <a:chExt cx="4496745" cy="1341635"/>
          </a:xfrm>
        </p:grpSpPr>
        <p:grpSp>
          <p:nvGrpSpPr>
            <p:cNvPr id="1611" name="Google Shape;1611;p48"/>
            <p:cNvGrpSpPr/>
            <p:nvPr/>
          </p:nvGrpSpPr>
          <p:grpSpPr>
            <a:xfrm rot="2700000">
              <a:off x="196478" y="196478"/>
              <a:ext cx="948679" cy="948679"/>
              <a:chOff x="0" y="0"/>
              <a:chExt cx="812800" cy="812800"/>
            </a:xfrm>
          </p:grpSpPr>
          <p:sp>
            <p:nvSpPr>
              <p:cNvPr id="1612" name="Google Shape;1612;p4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4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14" name="Google Shape;1614;p48"/>
            <p:cNvGrpSpPr/>
            <p:nvPr/>
          </p:nvGrpSpPr>
          <p:grpSpPr>
            <a:xfrm rot="2700000">
              <a:off x="1248181" y="196478"/>
              <a:ext cx="948679" cy="948679"/>
              <a:chOff x="0" y="0"/>
              <a:chExt cx="812800" cy="812800"/>
            </a:xfrm>
          </p:grpSpPr>
          <p:sp>
            <p:nvSpPr>
              <p:cNvPr id="1615" name="Google Shape;1615;p4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4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17" name="Google Shape;1617;p48"/>
            <p:cNvGrpSpPr/>
            <p:nvPr/>
          </p:nvGrpSpPr>
          <p:grpSpPr>
            <a:xfrm rot="2700000">
              <a:off x="2299885" y="196478"/>
              <a:ext cx="948679" cy="948679"/>
              <a:chOff x="0" y="0"/>
              <a:chExt cx="812800" cy="812800"/>
            </a:xfrm>
          </p:grpSpPr>
          <p:sp>
            <p:nvSpPr>
              <p:cNvPr id="1618" name="Google Shape;1618;p4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4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20" name="Google Shape;1620;p48"/>
            <p:cNvGrpSpPr/>
            <p:nvPr/>
          </p:nvGrpSpPr>
          <p:grpSpPr>
            <a:xfrm rot="2700000">
              <a:off x="3351588" y="196478"/>
              <a:ext cx="948679" cy="948679"/>
              <a:chOff x="0" y="0"/>
              <a:chExt cx="812800" cy="812800"/>
            </a:xfrm>
          </p:grpSpPr>
          <p:sp>
            <p:nvSpPr>
              <p:cNvPr id="1621" name="Google Shape;1621;p4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4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623" name="Google Shape;1623;p48"/>
          <p:cNvGrpSpPr/>
          <p:nvPr/>
        </p:nvGrpSpPr>
        <p:grpSpPr>
          <a:xfrm>
            <a:off x="822108" y="822960"/>
            <a:ext cx="2933028" cy="713220"/>
            <a:chOff x="0" y="0"/>
            <a:chExt cx="3910704" cy="950960"/>
          </a:xfrm>
        </p:grpSpPr>
        <p:sp>
          <p:nvSpPr>
            <p:cNvPr id="1624" name="Google Shape;1624;p4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4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626" name="Google Shape;1626;p48"/>
          <p:cNvGrpSpPr/>
          <p:nvPr/>
        </p:nvGrpSpPr>
        <p:grpSpPr>
          <a:xfrm>
            <a:off x="2418442" y="3564352"/>
            <a:ext cx="13451116" cy="4231064"/>
            <a:chOff x="0" y="-47625"/>
            <a:chExt cx="579618" cy="182319"/>
          </a:xfrm>
        </p:grpSpPr>
        <p:sp>
          <p:nvSpPr>
            <p:cNvPr id="1627" name="Google Shape;1627;p48"/>
            <p:cNvSpPr/>
            <p:nvPr/>
          </p:nvSpPr>
          <p:spPr>
            <a:xfrm>
              <a:off x="0" y="0"/>
              <a:ext cx="579618" cy="134694"/>
            </a:xfrm>
            <a:custGeom>
              <a:rect b="b" l="l" r="r" t="t"/>
              <a:pathLst>
                <a:path extrusionOk="0" h="134694" w="579618">
                  <a:moveTo>
                    <a:pt x="67347" y="0"/>
                  </a:moveTo>
                  <a:lnTo>
                    <a:pt x="512270" y="0"/>
                  </a:lnTo>
                  <a:cubicBezTo>
                    <a:pt x="530132" y="0"/>
                    <a:pt x="547262" y="7095"/>
                    <a:pt x="559892" y="19726"/>
                  </a:cubicBezTo>
                  <a:cubicBezTo>
                    <a:pt x="572522" y="32356"/>
                    <a:pt x="579618" y="49486"/>
                    <a:pt x="579618" y="67347"/>
                  </a:cubicBezTo>
                  <a:lnTo>
                    <a:pt x="579618" y="67347"/>
                  </a:lnTo>
                  <a:cubicBezTo>
                    <a:pt x="579618" y="104542"/>
                    <a:pt x="549465" y="134694"/>
                    <a:pt x="512270" y="134694"/>
                  </a:cubicBezTo>
                  <a:lnTo>
                    <a:pt x="67347" y="134694"/>
                  </a:lnTo>
                  <a:cubicBezTo>
                    <a:pt x="30152" y="134694"/>
                    <a:pt x="0" y="104542"/>
                    <a:pt x="0" y="67347"/>
                  </a:cubicBezTo>
                  <a:lnTo>
                    <a:pt x="0" y="67347"/>
                  </a:lnTo>
                  <a:cubicBezTo>
                    <a:pt x="0" y="30152"/>
                    <a:pt x="30152" y="0"/>
                    <a:pt x="6734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48"/>
            <p:cNvSpPr txBox="1"/>
            <p:nvPr/>
          </p:nvSpPr>
          <p:spPr>
            <a:xfrm>
              <a:off x="0" y="-47625"/>
              <a:ext cx="579618" cy="18231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29" name="Google Shape;1629;p48"/>
          <p:cNvSpPr/>
          <p:nvPr/>
        </p:nvSpPr>
        <p:spPr>
          <a:xfrm>
            <a:off x="3483962" y="4243175"/>
            <a:ext cx="11320076" cy="3876354"/>
          </a:xfrm>
          <a:custGeom>
            <a:rect b="b" l="l" r="r" t="t"/>
            <a:pathLst>
              <a:path extrusionOk="0" h="3876354" w="11320076">
                <a:moveTo>
                  <a:pt x="0" y="0"/>
                </a:moveTo>
                <a:lnTo>
                  <a:pt x="11320076" y="0"/>
                </a:lnTo>
                <a:lnTo>
                  <a:pt x="11320076" y="3876353"/>
                </a:lnTo>
                <a:lnTo>
                  <a:pt x="0" y="387635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48"/>
          <p:cNvSpPr txBox="1"/>
          <p:nvPr/>
        </p:nvSpPr>
        <p:spPr>
          <a:xfrm>
            <a:off x="1097574" y="2051800"/>
            <a:ext cx="17190426" cy="1333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375">
                <a:solidFill>
                  <a:srgbClr val="000000"/>
                </a:solidFill>
                <a:latin typeface="Oswald"/>
                <a:ea typeface="Oswald"/>
                <a:cs typeface="Oswald"/>
                <a:sym typeface="Oswald"/>
              </a:rPr>
              <a:t>- Bayes theorem is based on the definition of conditional probability above, expressed in the form of a formula as follows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634" name="Shape 1634"/>
        <p:cNvGrpSpPr/>
        <p:nvPr/>
      </p:nvGrpSpPr>
      <p:grpSpPr>
        <a:xfrm>
          <a:off x="0" y="0"/>
          <a:ext cx="0" cy="0"/>
          <a:chOff x="0" y="0"/>
          <a:chExt cx="0" cy="0"/>
        </a:xfrm>
      </p:grpSpPr>
      <p:grpSp>
        <p:nvGrpSpPr>
          <p:cNvPr id="1635" name="Google Shape;1635;p49"/>
          <p:cNvGrpSpPr/>
          <p:nvPr/>
        </p:nvGrpSpPr>
        <p:grpSpPr>
          <a:xfrm>
            <a:off x="513779" y="303372"/>
            <a:ext cx="6676549" cy="9680257"/>
            <a:chOff x="12700" y="0"/>
            <a:chExt cx="8902065" cy="12907009"/>
          </a:xfrm>
        </p:grpSpPr>
        <p:cxnSp>
          <p:nvCxnSpPr>
            <p:cNvPr id="1636" name="Google Shape;1636;p49"/>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37" name="Google Shape;1637;p49"/>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38" name="Google Shape;1638;p49"/>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639" name="Google Shape;1639;p49"/>
            <p:cNvGrpSpPr/>
            <p:nvPr/>
          </p:nvGrpSpPr>
          <p:grpSpPr>
            <a:xfrm>
              <a:off x="8423275" y="0"/>
              <a:ext cx="491490" cy="491490"/>
              <a:chOff x="0" y="0"/>
              <a:chExt cx="812800" cy="812800"/>
            </a:xfrm>
          </p:grpSpPr>
          <p:sp>
            <p:nvSpPr>
              <p:cNvPr id="1640" name="Google Shape;1640;p4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4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42" name="Google Shape;1642;p49"/>
            <p:cNvGrpSpPr/>
            <p:nvPr/>
          </p:nvGrpSpPr>
          <p:grpSpPr>
            <a:xfrm>
              <a:off x="8423275" y="12415519"/>
              <a:ext cx="491490" cy="491490"/>
              <a:chOff x="0" y="0"/>
              <a:chExt cx="812800" cy="812800"/>
            </a:xfrm>
          </p:grpSpPr>
          <p:sp>
            <p:nvSpPr>
              <p:cNvPr id="1643" name="Google Shape;1643;p4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4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645" name="Google Shape;1645;p49"/>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46" name="Google Shape;1646;p49"/>
          <p:cNvGrpSpPr/>
          <p:nvPr/>
        </p:nvGrpSpPr>
        <p:grpSpPr>
          <a:xfrm>
            <a:off x="14574882" y="8977403"/>
            <a:ext cx="3372558" cy="1006227"/>
            <a:chOff x="0" y="0"/>
            <a:chExt cx="4496745" cy="1341635"/>
          </a:xfrm>
        </p:grpSpPr>
        <p:grpSp>
          <p:nvGrpSpPr>
            <p:cNvPr id="1647" name="Google Shape;1647;p49"/>
            <p:cNvGrpSpPr/>
            <p:nvPr/>
          </p:nvGrpSpPr>
          <p:grpSpPr>
            <a:xfrm rot="2700000">
              <a:off x="196478" y="196478"/>
              <a:ext cx="948679" cy="948679"/>
              <a:chOff x="0" y="0"/>
              <a:chExt cx="812800" cy="812800"/>
            </a:xfrm>
          </p:grpSpPr>
          <p:sp>
            <p:nvSpPr>
              <p:cNvPr id="1648" name="Google Shape;1648;p4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4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50" name="Google Shape;1650;p49"/>
            <p:cNvGrpSpPr/>
            <p:nvPr/>
          </p:nvGrpSpPr>
          <p:grpSpPr>
            <a:xfrm rot="2700000">
              <a:off x="1248181" y="196478"/>
              <a:ext cx="948679" cy="948679"/>
              <a:chOff x="0" y="0"/>
              <a:chExt cx="812800" cy="812800"/>
            </a:xfrm>
          </p:grpSpPr>
          <p:sp>
            <p:nvSpPr>
              <p:cNvPr id="1651" name="Google Shape;1651;p4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4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53" name="Google Shape;1653;p49"/>
            <p:cNvGrpSpPr/>
            <p:nvPr/>
          </p:nvGrpSpPr>
          <p:grpSpPr>
            <a:xfrm rot="2700000">
              <a:off x="2299885" y="196478"/>
              <a:ext cx="948679" cy="948679"/>
              <a:chOff x="0" y="0"/>
              <a:chExt cx="812800" cy="812800"/>
            </a:xfrm>
          </p:grpSpPr>
          <p:sp>
            <p:nvSpPr>
              <p:cNvPr id="1654" name="Google Shape;1654;p4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4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56" name="Google Shape;1656;p49"/>
            <p:cNvGrpSpPr/>
            <p:nvPr/>
          </p:nvGrpSpPr>
          <p:grpSpPr>
            <a:xfrm rot="2700000">
              <a:off x="3351588" y="196478"/>
              <a:ext cx="948679" cy="948679"/>
              <a:chOff x="0" y="0"/>
              <a:chExt cx="812800" cy="812800"/>
            </a:xfrm>
          </p:grpSpPr>
          <p:sp>
            <p:nvSpPr>
              <p:cNvPr id="1657" name="Google Shape;1657;p4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4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659" name="Google Shape;1659;p49"/>
          <p:cNvGrpSpPr/>
          <p:nvPr/>
        </p:nvGrpSpPr>
        <p:grpSpPr>
          <a:xfrm>
            <a:off x="822108" y="822960"/>
            <a:ext cx="2933028" cy="713220"/>
            <a:chOff x="0" y="0"/>
            <a:chExt cx="3910704" cy="950960"/>
          </a:xfrm>
        </p:grpSpPr>
        <p:sp>
          <p:nvSpPr>
            <p:cNvPr id="1660" name="Google Shape;1660;p4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4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662" name="Google Shape;1662;p49"/>
          <p:cNvGrpSpPr/>
          <p:nvPr/>
        </p:nvGrpSpPr>
        <p:grpSpPr>
          <a:xfrm>
            <a:off x="2418442" y="3564352"/>
            <a:ext cx="13451116" cy="4231064"/>
            <a:chOff x="0" y="-47625"/>
            <a:chExt cx="579618" cy="182319"/>
          </a:xfrm>
        </p:grpSpPr>
        <p:sp>
          <p:nvSpPr>
            <p:cNvPr id="1663" name="Google Shape;1663;p49"/>
            <p:cNvSpPr/>
            <p:nvPr/>
          </p:nvSpPr>
          <p:spPr>
            <a:xfrm>
              <a:off x="0" y="0"/>
              <a:ext cx="579618" cy="134694"/>
            </a:xfrm>
            <a:custGeom>
              <a:rect b="b" l="l" r="r" t="t"/>
              <a:pathLst>
                <a:path extrusionOk="0" h="134694" w="579618">
                  <a:moveTo>
                    <a:pt x="67347" y="0"/>
                  </a:moveTo>
                  <a:lnTo>
                    <a:pt x="512270" y="0"/>
                  </a:lnTo>
                  <a:cubicBezTo>
                    <a:pt x="530132" y="0"/>
                    <a:pt x="547262" y="7095"/>
                    <a:pt x="559892" y="19726"/>
                  </a:cubicBezTo>
                  <a:cubicBezTo>
                    <a:pt x="572522" y="32356"/>
                    <a:pt x="579618" y="49486"/>
                    <a:pt x="579618" y="67347"/>
                  </a:cubicBezTo>
                  <a:lnTo>
                    <a:pt x="579618" y="67347"/>
                  </a:lnTo>
                  <a:cubicBezTo>
                    <a:pt x="579618" y="104542"/>
                    <a:pt x="549465" y="134694"/>
                    <a:pt x="512270" y="134694"/>
                  </a:cubicBezTo>
                  <a:lnTo>
                    <a:pt x="67347" y="134694"/>
                  </a:lnTo>
                  <a:cubicBezTo>
                    <a:pt x="30152" y="134694"/>
                    <a:pt x="0" y="104542"/>
                    <a:pt x="0" y="67347"/>
                  </a:cubicBezTo>
                  <a:lnTo>
                    <a:pt x="0" y="67347"/>
                  </a:lnTo>
                  <a:cubicBezTo>
                    <a:pt x="0" y="30152"/>
                    <a:pt x="30152" y="0"/>
                    <a:pt x="6734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49"/>
            <p:cNvSpPr txBox="1"/>
            <p:nvPr/>
          </p:nvSpPr>
          <p:spPr>
            <a:xfrm>
              <a:off x="0" y="-47625"/>
              <a:ext cx="579618" cy="18231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65" name="Google Shape;1665;p49"/>
          <p:cNvSpPr/>
          <p:nvPr/>
        </p:nvSpPr>
        <p:spPr>
          <a:xfrm>
            <a:off x="2849600" y="4853869"/>
            <a:ext cx="12588800" cy="2510066"/>
          </a:xfrm>
          <a:custGeom>
            <a:rect b="b" l="l" r="r" t="t"/>
            <a:pathLst>
              <a:path extrusionOk="0" h="2510066" w="12588800">
                <a:moveTo>
                  <a:pt x="0" y="0"/>
                </a:moveTo>
                <a:lnTo>
                  <a:pt x="12588800" y="0"/>
                </a:lnTo>
                <a:lnTo>
                  <a:pt x="12588800" y="2510067"/>
                </a:lnTo>
                <a:lnTo>
                  <a:pt x="0" y="251006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49"/>
          <p:cNvSpPr txBox="1"/>
          <p:nvPr/>
        </p:nvSpPr>
        <p:spPr>
          <a:xfrm>
            <a:off x="1123608" y="1769381"/>
            <a:ext cx="13680430" cy="2667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375">
                <a:solidFill>
                  <a:srgbClr val="000000"/>
                </a:solidFill>
                <a:latin typeface="Oswald"/>
                <a:ea typeface="Oswald"/>
                <a:cs typeface="Oswald"/>
                <a:sym typeface="Oswald"/>
              </a:rPr>
              <a:t> The symbol ¬A is not A (or A's complement). We have P(A)+P(¬A) = 1</a:t>
            </a:r>
            <a:endParaRPr/>
          </a:p>
          <a:p>
            <a:pPr indent="0" lvl="0" marL="0" marR="0" rtl="0" algn="l">
              <a:lnSpc>
                <a:spcPct val="120000"/>
              </a:lnSpc>
              <a:spcBef>
                <a:spcPts val="0"/>
              </a:spcBef>
              <a:spcAft>
                <a:spcPts val="0"/>
              </a:spcAft>
              <a:buNone/>
            </a:pPr>
            <a:r>
              <a:rPr lang="en-US" sz="4375">
                <a:solidFill>
                  <a:srgbClr val="000000"/>
                </a:solidFill>
                <a:latin typeface="Oswald"/>
                <a:ea typeface="Oswald"/>
                <a:cs typeface="Oswald"/>
                <a:sym typeface="Oswald"/>
              </a:rPr>
              <a:t> From there: P(B) =P(B,A) + P(B,¬A) = P(B∣A)P(A) + P(B∣¬A)P(¬A)</a:t>
            </a:r>
            <a:endParaRPr/>
          </a:p>
          <a:p>
            <a:pPr indent="0" lvl="0" marL="0" marR="0" rtl="0" algn="l">
              <a:lnSpc>
                <a:spcPct val="120000"/>
              </a:lnSpc>
              <a:spcBef>
                <a:spcPts val="0"/>
              </a:spcBef>
              <a:spcAft>
                <a:spcPts val="0"/>
              </a:spcAft>
              <a:buNone/>
            </a:pPr>
            <a:r>
              <a:rPr lang="en-US" sz="4375">
                <a:solidFill>
                  <a:srgbClr val="000000"/>
                </a:solidFill>
                <a:latin typeface="Oswald"/>
                <a:ea typeface="Oswald"/>
                <a:cs typeface="Oswald"/>
                <a:sym typeface="Oswald"/>
              </a:rPr>
              <a:t> Bayes' theorem is written in variant form as follows</a:t>
            </a:r>
            <a:endParaRPr/>
          </a:p>
          <a:p>
            <a:pPr indent="0" lvl="0" marL="0" marR="0" rtl="0" algn="l">
              <a:lnSpc>
                <a:spcPct val="120000"/>
              </a:lnSpc>
              <a:spcBef>
                <a:spcPts val="0"/>
              </a:spcBef>
              <a:spcAft>
                <a:spcPts val="0"/>
              </a:spcAft>
              <a:buNone/>
            </a:pPr>
            <a:r>
              <a:t/>
            </a:r>
            <a:endParaRPr sz="4375">
              <a:solidFill>
                <a:srgbClr val="000000"/>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09" name="Shape 209"/>
        <p:cNvGrpSpPr/>
        <p:nvPr/>
      </p:nvGrpSpPr>
      <p:grpSpPr>
        <a:xfrm>
          <a:off x="0" y="0"/>
          <a:ext cx="0" cy="0"/>
          <a:chOff x="0" y="0"/>
          <a:chExt cx="0" cy="0"/>
        </a:xfrm>
      </p:grpSpPr>
      <p:grpSp>
        <p:nvGrpSpPr>
          <p:cNvPr id="210" name="Google Shape;210;p5"/>
          <p:cNvGrpSpPr/>
          <p:nvPr/>
        </p:nvGrpSpPr>
        <p:grpSpPr>
          <a:xfrm>
            <a:off x="513779" y="303372"/>
            <a:ext cx="6676549" cy="9680257"/>
            <a:chOff x="12700" y="0"/>
            <a:chExt cx="8902065" cy="12907009"/>
          </a:xfrm>
        </p:grpSpPr>
        <p:cxnSp>
          <p:nvCxnSpPr>
            <p:cNvPr id="211" name="Google Shape;211;p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2" name="Google Shape;212;p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3" name="Google Shape;213;p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14" name="Google Shape;214;p5"/>
            <p:cNvGrpSpPr/>
            <p:nvPr/>
          </p:nvGrpSpPr>
          <p:grpSpPr>
            <a:xfrm>
              <a:off x="8423275" y="0"/>
              <a:ext cx="491490" cy="491490"/>
              <a:chOff x="0" y="0"/>
              <a:chExt cx="812800" cy="812800"/>
            </a:xfrm>
          </p:grpSpPr>
          <p:sp>
            <p:nvSpPr>
              <p:cNvPr id="215" name="Google Shape;215;p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7" name="Google Shape;217;p5"/>
            <p:cNvGrpSpPr/>
            <p:nvPr/>
          </p:nvGrpSpPr>
          <p:grpSpPr>
            <a:xfrm>
              <a:off x="8423275" y="12415519"/>
              <a:ext cx="491490" cy="491490"/>
              <a:chOff x="0" y="0"/>
              <a:chExt cx="812800" cy="812800"/>
            </a:xfrm>
          </p:grpSpPr>
          <p:sp>
            <p:nvSpPr>
              <p:cNvPr id="218" name="Google Shape;218;p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0" name="Google Shape;220;p5"/>
          <p:cNvGrpSpPr/>
          <p:nvPr/>
        </p:nvGrpSpPr>
        <p:grpSpPr>
          <a:xfrm>
            <a:off x="1584399" y="1618329"/>
            <a:ext cx="4452813" cy="1373356"/>
            <a:chOff x="0" y="-263536"/>
            <a:chExt cx="5937084" cy="1831142"/>
          </a:xfrm>
        </p:grpSpPr>
        <p:grpSp>
          <p:nvGrpSpPr>
            <p:cNvPr id="221" name="Google Shape;221;p5"/>
            <p:cNvGrpSpPr/>
            <p:nvPr/>
          </p:nvGrpSpPr>
          <p:grpSpPr>
            <a:xfrm>
              <a:off x="0" y="-75857"/>
              <a:ext cx="5759635" cy="1643463"/>
              <a:chOff x="0" y="-47625"/>
              <a:chExt cx="1040856" cy="296999"/>
            </a:xfrm>
          </p:grpSpPr>
          <p:sp>
            <p:nvSpPr>
              <p:cNvPr id="222" name="Google Shape;222;p5"/>
              <p:cNvSpPr/>
              <p:nvPr/>
            </p:nvSpPr>
            <p:spPr>
              <a:xfrm>
                <a:off x="0" y="0"/>
                <a:ext cx="1040856" cy="249374"/>
              </a:xfrm>
              <a:custGeom>
                <a:rect b="b" l="l" r="r" t="t"/>
                <a:pathLst>
                  <a:path extrusionOk="0" h="249374" w="1040856">
                    <a:moveTo>
                      <a:pt x="0" y="0"/>
                    </a:moveTo>
                    <a:lnTo>
                      <a:pt x="1040856" y="0"/>
                    </a:lnTo>
                    <a:lnTo>
                      <a:pt x="1040856" y="249374"/>
                    </a:lnTo>
                    <a:lnTo>
                      <a:pt x="0" y="24937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5"/>
              <p:cNvSpPr txBox="1"/>
              <p:nvPr/>
            </p:nvSpPr>
            <p:spPr>
              <a:xfrm>
                <a:off x="0" y="-47625"/>
                <a:ext cx="1040856" cy="296999"/>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4" name="Google Shape;224;p5"/>
            <p:cNvGrpSpPr/>
            <p:nvPr/>
          </p:nvGrpSpPr>
          <p:grpSpPr>
            <a:xfrm>
              <a:off x="177449" y="-263536"/>
              <a:ext cx="5759635" cy="1643463"/>
              <a:chOff x="0" y="-47625"/>
              <a:chExt cx="1040856" cy="296999"/>
            </a:xfrm>
          </p:grpSpPr>
          <p:sp>
            <p:nvSpPr>
              <p:cNvPr id="225" name="Google Shape;225;p5"/>
              <p:cNvSpPr/>
              <p:nvPr/>
            </p:nvSpPr>
            <p:spPr>
              <a:xfrm>
                <a:off x="0" y="0"/>
                <a:ext cx="1040856" cy="249374"/>
              </a:xfrm>
              <a:custGeom>
                <a:rect b="b" l="l" r="r" t="t"/>
                <a:pathLst>
                  <a:path extrusionOk="0" h="249374" w="1040856">
                    <a:moveTo>
                      <a:pt x="0" y="0"/>
                    </a:moveTo>
                    <a:lnTo>
                      <a:pt x="1040856" y="0"/>
                    </a:lnTo>
                    <a:lnTo>
                      <a:pt x="1040856" y="249374"/>
                    </a:lnTo>
                    <a:lnTo>
                      <a:pt x="0" y="249374"/>
                    </a:lnTo>
                    <a:close/>
                  </a:path>
                </a:pathLst>
              </a:custGeom>
              <a:solidFill>
                <a:srgbClr val="D3F6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5"/>
              <p:cNvSpPr txBox="1"/>
              <p:nvPr/>
            </p:nvSpPr>
            <p:spPr>
              <a:xfrm>
                <a:off x="0" y="-47625"/>
                <a:ext cx="1040856" cy="296999"/>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27" name="Google Shape;227;p5"/>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5"/>
          <p:cNvSpPr txBox="1"/>
          <p:nvPr/>
        </p:nvSpPr>
        <p:spPr>
          <a:xfrm>
            <a:off x="2105464" y="1901706"/>
            <a:ext cx="4310142" cy="8286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499">
                <a:solidFill>
                  <a:srgbClr val="100F0D"/>
                </a:solidFill>
                <a:latin typeface="Oswald"/>
                <a:ea typeface="Oswald"/>
                <a:cs typeface="Oswald"/>
                <a:sym typeface="Oswald"/>
              </a:rPr>
              <a:t>Project goal</a:t>
            </a:r>
            <a:endParaRPr/>
          </a:p>
        </p:txBody>
      </p:sp>
      <p:grpSp>
        <p:nvGrpSpPr>
          <p:cNvPr id="229" name="Google Shape;229;p5"/>
          <p:cNvGrpSpPr/>
          <p:nvPr/>
        </p:nvGrpSpPr>
        <p:grpSpPr>
          <a:xfrm>
            <a:off x="14574882" y="8977403"/>
            <a:ext cx="3372558" cy="1006227"/>
            <a:chOff x="0" y="0"/>
            <a:chExt cx="4496745" cy="1341635"/>
          </a:xfrm>
        </p:grpSpPr>
        <p:grpSp>
          <p:nvGrpSpPr>
            <p:cNvPr id="230" name="Google Shape;230;p5"/>
            <p:cNvGrpSpPr/>
            <p:nvPr/>
          </p:nvGrpSpPr>
          <p:grpSpPr>
            <a:xfrm rot="2700000">
              <a:off x="196478" y="196478"/>
              <a:ext cx="948679" cy="948679"/>
              <a:chOff x="0" y="0"/>
              <a:chExt cx="812800" cy="812800"/>
            </a:xfrm>
          </p:grpSpPr>
          <p:sp>
            <p:nvSpPr>
              <p:cNvPr id="231" name="Google Shape;231;p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3" name="Google Shape;233;p5"/>
            <p:cNvGrpSpPr/>
            <p:nvPr/>
          </p:nvGrpSpPr>
          <p:grpSpPr>
            <a:xfrm rot="2700000">
              <a:off x="1248181" y="196478"/>
              <a:ext cx="948679" cy="948679"/>
              <a:chOff x="0" y="0"/>
              <a:chExt cx="812800" cy="812800"/>
            </a:xfrm>
          </p:grpSpPr>
          <p:sp>
            <p:nvSpPr>
              <p:cNvPr id="234" name="Google Shape;234;p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6" name="Google Shape;236;p5"/>
            <p:cNvGrpSpPr/>
            <p:nvPr/>
          </p:nvGrpSpPr>
          <p:grpSpPr>
            <a:xfrm rot="2700000">
              <a:off x="2299885" y="196478"/>
              <a:ext cx="948679" cy="948679"/>
              <a:chOff x="0" y="0"/>
              <a:chExt cx="812800" cy="812800"/>
            </a:xfrm>
          </p:grpSpPr>
          <p:sp>
            <p:nvSpPr>
              <p:cNvPr id="237" name="Google Shape;237;p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 name="Google Shape;239;p5"/>
            <p:cNvGrpSpPr/>
            <p:nvPr/>
          </p:nvGrpSpPr>
          <p:grpSpPr>
            <a:xfrm rot="2700000">
              <a:off x="3351588" y="196478"/>
              <a:ext cx="948679" cy="948679"/>
              <a:chOff x="0" y="0"/>
              <a:chExt cx="812800" cy="812800"/>
            </a:xfrm>
          </p:grpSpPr>
          <p:sp>
            <p:nvSpPr>
              <p:cNvPr id="240" name="Google Shape;240;p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2" name="Google Shape;242;p5"/>
          <p:cNvGrpSpPr/>
          <p:nvPr/>
        </p:nvGrpSpPr>
        <p:grpSpPr>
          <a:xfrm>
            <a:off x="822108" y="822960"/>
            <a:ext cx="2933028" cy="713220"/>
            <a:chOff x="0" y="0"/>
            <a:chExt cx="3910704" cy="950960"/>
          </a:xfrm>
        </p:grpSpPr>
        <p:sp>
          <p:nvSpPr>
            <p:cNvPr id="243" name="Google Shape;243;p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245" name="Google Shape;245;p5"/>
          <p:cNvGrpSpPr/>
          <p:nvPr/>
        </p:nvGrpSpPr>
        <p:grpSpPr>
          <a:xfrm>
            <a:off x="1569951" y="5183086"/>
            <a:ext cx="9691309" cy="1484139"/>
            <a:chOff x="0" y="-263536"/>
            <a:chExt cx="12921746" cy="1978853"/>
          </a:xfrm>
        </p:grpSpPr>
        <p:grpSp>
          <p:nvGrpSpPr>
            <p:cNvPr id="246" name="Google Shape;246;p5"/>
            <p:cNvGrpSpPr/>
            <p:nvPr/>
          </p:nvGrpSpPr>
          <p:grpSpPr>
            <a:xfrm>
              <a:off x="0" y="-58173"/>
              <a:ext cx="12535537" cy="1773490"/>
              <a:chOff x="0" y="-47625"/>
              <a:chExt cx="2265368" cy="320497"/>
            </a:xfrm>
          </p:grpSpPr>
          <p:sp>
            <p:nvSpPr>
              <p:cNvPr id="247" name="Google Shape;247;p5"/>
              <p:cNvSpPr/>
              <p:nvPr/>
            </p:nvSpPr>
            <p:spPr>
              <a:xfrm>
                <a:off x="0" y="0"/>
                <a:ext cx="2265368" cy="272872"/>
              </a:xfrm>
              <a:custGeom>
                <a:rect b="b" l="l" r="r" t="t"/>
                <a:pathLst>
                  <a:path extrusionOk="0" h="272872" w="2265368">
                    <a:moveTo>
                      <a:pt x="0" y="0"/>
                    </a:moveTo>
                    <a:lnTo>
                      <a:pt x="2265368" y="0"/>
                    </a:lnTo>
                    <a:lnTo>
                      <a:pt x="2265368" y="272872"/>
                    </a:lnTo>
                    <a:lnTo>
                      <a:pt x="0" y="2728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5"/>
              <p:cNvSpPr txBox="1"/>
              <p:nvPr/>
            </p:nvSpPr>
            <p:spPr>
              <a:xfrm>
                <a:off x="0" y="-47625"/>
                <a:ext cx="2265368" cy="32049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 name="Google Shape;249;p5"/>
            <p:cNvGrpSpPr/>
            <p:nvPr/>
          </p:nvGrpSpPr>
          <p:grpSpPr>
            <a:xfrm>
              <a:off x="386209" y="-263536"/>
              <a:ext cx="12535537" cy="1773490"/>
              <a:chOff x="0" y="-47625"/>
              <a:chExt cx="2265368" cy="320497"/>
            </a:xfrm>
          </p:grpSpPr>
          <p:sp>
            <p:nvSpPr>
              <p:cNvPr id="250" name="Google Shape;250;p5"/>
              <p:cNvSpPr/>
              <p:nvPr/>
            </p:nvSpPr>
            <p:spPr>
              <a:xfrm>
                <a:off x="0" y="0"/>
                <a:ext cx="2265368" cy="272872"/>
              </a:xfrm>
              <a:custGeom>
                <a:rect b="b" l="l" r="r" t="t"/>
                <a:pathLst>
                  <a:path extrusionOk="0" h="272872" w="2265368">
                    <a:moveTo>
                      <a:pt x="0" y="0"/>
                    </a:moveTo>
                    <a:lnTo>
                      <a:pt x="2265368" y="0"/>
                    </a:lnTo>
                    <a:lnTo>
                      <a:pt x="2265368" y="272872"/>
                    </a:lnTo>
                    <a:lnTo>
                      <a:pt x="0" y="272872"/>
                    </a:lnTo>
                    <a:close/>
                  </a:path>
                </a:pathLst>
              </a:custGeom>
              <a:solidFill>
                <a:srgbClr val="D3F6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5"/>
              <p:cNvSpPr txBox="1"/>
              <p:nvPr/>
            </p:nvSpPr>
            <p:spPr>
              <a:xfrm>
                <a:off x="0" y="-47625"/>
                <a:ext cx="2265368" cy="320497"/>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52" name="Google Shape;252;p5"/>
          <p:cNvSpPr txBox="1"/>
          <p:nvPr/>
        </p:nvSpPr>
        <p:spPr>
          <a:xfrm>
            <a:off x="2246737" y="5533445"/>
            <a:ext cx="8583235" cy="82867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b="1" lang="en-US" sz="5499">
                <a:solidFill>
                  <a:srgbClr val="100F0D"/>
                </a:solidFill>
                <a:latin typeface="Oswald"/>
                <a:ea typeface="Oswald"/>
                <a:cs typeface="Oswald"/>
                <a:sym typeface="Oswald"/>
              </a:rPr>
              <a:t>Developer Tools &amp; Technology</a:t>
            </a:r>
            <a:endParaRPr/>
          </a:p>
        </p:txBody>
      </p:sp>
      <p:sp>
        <p:nvSpPr>
          <p:cNvPr id="253" name="Google Shape;253;p5"/>
          <p:cNvSpPr txBox="1"/>
          <p:nvPr/>
        </p:nvSpPr>
        <p:spPr>
          <a:xfrm>
            <a:off x="504254" y="3433863"/>
            <a:ext cx="18214715" cy="1499362"/>
          </a:xfrm>
          <a:prstGeom prst="rect">
            <a:avLst/>
          </a:prstGeom>
          <a:noFill/>
          <a:ln>
            <a:noFill/>
          </a:ln>
        </p:spPr>
        <p:txBody>
          <a:bodyPr anchorCtr="0" anchor="t" bIns="0" lIns="0" spcFirstLastPara="1" rIns="0" wrap="square" tIns="0">
            <a:spAutoFit/>
          </a:bodyPr>
          <a:lstStyle/>
          <a:p>
            <a:pPr indent="-302261" lvl="1" marL="604523" marR="0" rtl="0" algn="l">
              <a:lnSpc>
                <a:spcPct val="143000"/>
              </a:lnSpc>
              <a:spcBef>
                <a:spcPts val="0"/>
              </a:spcBef>
              <a:spcAft>
                <a:spcPts val="0"/>
              </a:spcAft>
              <a:buClr>
                <a:srgbClr val="FFFFFF"/>
              </a:buClr>
              <a:buSzPts val="2800"/>
              <a:buFont typeface="Arial"/>
              <a:buChar char="•"/>
            </a:pPr>
            <a:r>
              <a:rPr b="0" i="0" lang="en-US" sz="2800" u="none" cap="none" strike="noStrike">
                <a:solidFill>
                  <a:srgbClr val="FFFFFF"/>
                </a:solidFill>
                <a:latin typeface="Arial"/>
                <a:ea typeface="Arial"/>
                <a:cs typeface="Arial"/>
                <a:sym typeface="Arial"/>
              </a:rPr>
              <a:t>Develop a machine learning system to predict and analyze terrorist activities. </a:t>
            </a:r>
            <a:endParaRPr/>
          </a:p>
          <a:p>
            <a:pPr indent="0" lvl="0" marL="0" marR="0" rtl="0" algn="l">
              <a:lnSpc>
                <a:spcPct val="143000"/>
              </a:lnSpc>
              <a:spcBef>
                <a:spcPts val="0"/>
              </a:spcBef>
              <a:spcAft>
                <a:spcPts val="0"/>
              </a:spcAft>
              <a:buNone/>
            </a:pPr>
            <a:r>
              <a:t/>
            </a:r>
            <a:endParaRPr sz="2800">
              <a:solidFill>
                <a:srgbClr val="FFFFFF"/>
              </a:solidFill>
              <a:latin typeface="Arial"/>
              <a:ea typeface="Arial"/>
              <a:cs typeface="Arial"/>
              <a:sym typeface="Arial"/>
            </a:endParaRPr>
          </a:p>
          <a:p>
            <a:pPr indent="-302261" lvl="1" marL="604523" marR="0" rtl="0" algn="l">
              <a:lnSpc>
                <a:spcPct val="143000"/>
              </a:lnSpc>
              <a:spcBef>
                <a:spcPts val="0"/>
              </a:spcBef>
              <a:spcAft>
                <a:spcPts val="0"/>
              </a:spcAft>
              <a:buClr>
                <a:srgbClr val="FFFFFF"/>
              </a:buClr>
              <a:buSzPts val="2800"/>
              <a:buFont typeface="Arial"/>
              <a:buChar char="•"/>
            </a:pPr>
            <a:r>
              <a:rPr b="0" i="0" lang="en-US" sz="2800" u="none" cap="none" strike="noStrike">
                <a:solidFill>
                  <a:srgbClr val="FFFFFF"/>
                </a:solidFill>
                <a:latin typeface="Arial"/>
                <a:ea typeface="Arial"/>
                <a:cs typeface="Arial"/>
                <a:sym typeface="Arial"/>
              </a:rPr>
              <a:t>Assist in identifying patterns and trends to enhance security and inform counter-terrorism efforts.</a:t>
            </a:r>
            <a:endParaRPr/>
          </a:p>
        </p:txBody>
      </p:sp>
      <p:sp>
        <p:nvSpPr>
          <p:cNvPr id="254" name="Google Shape;254;p5"/>
          <p:cNvSpPr txBox="1"/>
          <p:nvPr/>
        </p:nvSpPr>
        <p:spPr>
          <a:xfrm>
            <a:off x="822108" y="6749288"/>
            <a:ext cx="17597490" cy="2509012"/>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800">
                <a:solidFill>
                  <a:srgbClr val="FFFFFF"/>
                </a:solidFill>
                <a:latin typeface="Arial"/>
                <a:ea typeface="Arial"/>
                <a:cs typeface="Arial"/>
                <a:sym typeface="Arial"/>
              </a:rPr>
              <a:t>In the process of implementation, the group used a number of software for researching and developing the topic:</a:t>
            </a:r>
            <a:endParaRPr/>
          </a:p>
          <a:p>
            <a:pPr indent="0" lvl="0" marL="0" marR="0" rtl="0" algn="l">
              <a:lnSpc>
                <a:spcPct val="143000"/>
              </a:lnSpc>
              <a:spcBef>
                <a:spcPts val="0"/>
              </a:spcBef>
              <a:spcAft>
                <a:spcPts val="0"/>
              </a:spcAft>
              <a:buNone/>
            </a:pPr>
            <a:r>
              <a:t/>
            </a:r>
            <a:endParaRPr sz="2800">
              <a:solidFill>
                <a:srgbClr val="FFFFFF"/>
              </a:solidFill>
              <a:latin typeface="Arial"/>
              <a:ea typeface="Arial"/>
              <a:cs typeface="Arial"/>
              <a:sym typeface="Arial"/>
            </a:endParaRPr>
          </a:p>
          <a:p>
            <a:pPr indent="-302261" lvl="1" marL="604523" marR="0" rtl="0" algn="l">
              <a:lnSpc>
                <a:spcPct val="143000"/>
              </a:lnSpc>
              <a:spcBef>
                <a:spcPts val="0"/>
              </a:spcBef>
              <a:spcAft>
                <a:spcPts val="0"/>
              </a:spcAft>
              <a:buClr>
                <a:srgbClr val="FFFFFF"/>
              </a:buClr>
              <a:buSzPts val="2800"/>
              <a:buFont typeface="Arial"/>
              <a:buChar char="•"/>
            </a:pPr>
            <a:r>
              <a:rPr b="0" i="0" lang="en-US" sz="2800" u="none" cap="none" strike="noStrike">
                <a:solidFill>
                  <a:srgbClr val="FFFFFF"/>
                </a:solidFill>
                <a:latin typeface="Arial"/>
                <a:ea typeface="Arial"/>
                <a:cs typeface="Arial"/>
                <a:sym typeface="Arial"/>
              </a:rPr>
              <a:t>Information collection and analysis using the Python library and programming language.</a:t>
            </a:r>
            <a:endParaRPr/>
          </a:p>
          <a:p>
            <a:pPr indent="-302261" lvl="1" marL="604523" marR="0" rtl="0" algn="l">
              <a:lnSpc>
                <a:spcPct val="143000"/>
              </a:lnSpc>
              <a:spcBef>
                <a:spcPts val="0"/>
              </a:spcBef>
              <a:spcAft>
                <a:spcPts val="0"/>
              </a:spcAft>
              <a:buClr>
                <a:srgbClr val="FFFFFF"/>
              </a:buClr>
              <a:buSzPts val="2800"/>
              <a:buFont typeface="Arial"/>
              <a:buChar char="•"/>
            </a:pPr>
            <a:r>
              <a:rPr b="0" i="0" lang="en-US" sz="2800" u="none" cap="none" strike="noStrike">
                <a:solidFill>
                  <a:srgbClr val="FFFFFF"/>
                </a:solidFill>
                <a:latin typeface="Arial"/>
                <a:ea typeface="Arial"/>
                <a:cs typeface="Arial"/>
                <a:sym typeface="Arial"/>
              </a:rPr>
              <a:t>Data sources: </a:t>
            </a:r>
            <a:r>
              <a:rPr b="0" i="0" lang="en-US" sz="2800" u="sng" cap="none" strike="noStrike">
                <a:solidFill>
                  <a:srgbClr val="FFFFFF"/>
                </a:solidFill>
                <a:latin typeface="Arial"/>
                <a:ea typeface="Arial"/>
                <a:cs typeface="Arial"/>
                <a:sym typeface="Arial"/>
                <a:hlinkClick r:id="rId5">
                  <a:extLst>
                    <a:ext uri="{A12FA001-AC4F-418D-AE19-62706E023703}">
                      <ahyp:hlinkClr val="tx"/>
                    </a:ext>
                  </a:extLst>
                </a:hlinkClick>
              </a:rPr>
              <a:t>Global Terrorism Database</a:t>
            </a:r>
            <a:r>
              <a:rPr b="0" i="0" lang="en-US" sz="2800" u="none" cap="none" strike="noStrike">
                <a:solidFill>
                  <a:srgbClr val="FFFFFF"/>
                </a:solidFill>
                <a:latin typeface="Arial"/>
                <a:ea typeface="Arial"/>
                <a:cs typeface="Arial"/>
                <a:sym typeface="Arial"/>
              </a:rPr>
              <a:t> | Kaggle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670" name="Shape 1670"/>
        <p:cNvGrpSpPr/>
        <p:nvPr/>
      </p:nvGrpSpPr>
      <p:grpSpPr>
        <a:xfrm>
          <a:off x="0" y="0"/>
          <a:ext cx="0" cy="0"/>
          <a:chOff x="0" y="0"/>
          <a:chExt cx="0" cy="0"/>
        </a:xfrm>
      </p:grpSpPr>
      <p:grpSp>
        <p:nvGrpSpPr>
          <p:cNvPr id="1671" name="Google Shape;1671;p50"/>
          <p:cNvGrpSpPr/>
          <p:nvPr/>
        </p:nvGrpSpPr>
        <p:grpSpPr>
          <a:xfrm>
            <a:off x="513779" y="303372"/>
            <a:ext cx="6676549" cy="9680257"/>
            <a:chOff x="12700" y="0"/>
            <a:chExt cx="8902065" cy="12907009"/>
          </a:xfrm>
        </p:grpSpPr>
        <p:cxnSp>
          <p:nvCxnSpPr>
            <p:cNvPr id="1672" name="Google Shape;1672;p50"/>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73" name="Google Shape;1673;p50"/>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674" name="Google Shape;1674;p50"/>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675" name="Google Shape;1675;p50"/>
            <p:cNvGrpSpPr/>
            <p:nvPr/>
          </p:nvGrpSpPr>
          <p:grpSpPr>
            <a:xfrm>
              <a:off x="8423275" y="0"/>
              <a:ext cx="491490" cy="491490"/>
              <a:chOff x="0" y="0"/>
              <a:chExt cx="812800" cy="812800"/>
            </a:xfrm>
          </p:grpSpPr>
          <p:sp>
            <p:nvSpPr>
              <p:cNvPr id="1676" name="Google Shape;1676;p5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5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78" name="Google Shape;1678;p50"/>
            <p:cNvGrpSpPr/>
            <p:nvPr/>
          </p:nvGrpSpPr>
          <p:grpSpPr>
            <a:xfrm>
              <a:off x="8423275" y="12415519"/>
              <a:ext cx="491490" cy="491490"/>
              <a:chOff x="0" y="0"/>
              <a:chExt cx="812800" cy="812800"/>
            </a:xfrm>
          </p:grpSpPr>
          <p:sp>
            <p:nvSpPr>
              <p:cNvPr id="1679" name="Google Shape;1679;p5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5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681" name="Google Shape;1681;p50"/>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82" name="Google Shape;1682;p50"/>
          <p:cNvGrpSpPr/>
          <p:nvPr/>
        </p:nvGrpSpPr>
        <p:grpSpPr>
          <a:xfrm>
            <a:off x="14574882" y="8977403"/>
            <a:ext cx="3372558" cy="1006227"/>
            <a:chOff x="0" y="0"/>
            <a:chExt cx="4496745" cy="1341635"/>
          </a:xfrm>
        </p:grpSpPr>
        <p:grpSp>
          <p:nvGrpSpPr>
            <p:cNvPr id="1683" name="Google Shape;1683;p50"/>
            <p:cNvGrpSpPr/>
            <p:nvPr/>
          </p:nvGrpSpPr>
          <p:grpSpPr>
            <a:xfrm rot="2700000">
              <a:off x="196478" y="196478"/>
              <a:ext cx="948679" cy="948679"/>
              <a:chOff x="0" y="0"/>
              <a:chExt cx="812800" cy="812800"/>
            </a:xfrm>
          </p:grpSpPr>
          <p:sp>
            <p:nvSpPr>
              <p:cNvPr id="1684" name="Google Shape;1684;p5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5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6" name="Google Shape;1686;p50"/>
            <p:cNvGrpSpPr/>
            <p:nvPr/>
          </p:nvGrpSpPr>
          <p:grpSpPr>
            <a:xfrm rot="2700000">
              <a:off x="1248181" y="196478"/>
              <a:ext cx="948679" cy="948679"/>
              <a:chOff x="0" y="0"/>
              <a:chExt cx="812800" cy="812800"/>
            </a:xfrm>
          </p:grpSpPr>
          <p:sp>
            <p:nvSpPr>
              <p:cNvPr id="1687" name="Google Shape;1687;p5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5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9" name="Google Shape;1689;p50"/>
            <p:cNvGrpSpPr/>
            <p:nvPr/>
          </p:nvGrpSpPr>
          <p:grpSpPr>
            <a:xfrm rot="2700000">
              <a:off x="2299885" y="196478"/>
              <a:ext cx="948679" cy="948679"/>
              <a:chOff x="0" y="0"/>
              <a:chExt cx="812800" cy="812800"/>
            </a:xfrm>
          </p:grpSpPr>
          <p:sp>
            <p:nvSpPr>
              <p:cNvPr id="1690" name="Google Shape;1690;p5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5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92" name="Google Shape;1692;p50"/>
            <p:cNvGrpSpPr/>
            <p:nvPr/>
          </p:nvGrpSpPr>
          <p:grpSpPr>
            <a:xfrm rot="2700000">
              <a:off x="3351588" y="196478"/>
              <a:ext cx="948679" cy="948679"/>
              <a:chOff x="0" y="0"/>
              <a:chExt cx="812800" cy="812800"/>
            </a:xfrm>
          </p:grpSpPr>
          <p:sp>
            <p:nvSpPr>
              <p:cNvPr id="1693" name="Google Shape;1693;p5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5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695" name="Google Shape;1695;p50"/>
          <p:cNvGrpSpPr/>
          <p:nvPr/>
        </p:nvGrpSpPr>
        <p:grpSpPr>
          <a:xfrm>
            <a:off x="822108" y="822960"/>
            <a:ext cx="2933028" cy="713220"/>
            <a:chOff x="0" y="0"/>
            <a:chExt cx="3910704" cy="950960"/>
          </a:xfrm>
        </p:grpSpPr>
        <p:sp>
          <p:nvSpPr>
            <p:cNvPr id="1696" name="Google Shape;1696;p5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5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698" name="Google Shape;1698;p50"/>
          <p:cNvSpPr txBox="1"/>
          <p:nvPr/>
        </p:nvSpPr>
        <p:spPr>
          <a:xfrm>
            <a:off x="1028700" y="3535038"/>
            <a:ext cx="16754148" cy="329096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Naïve Bayes Classification (NBC) is a classification algorithm based on probability calculation applying Bayes theorem. This algorithm belongs to the group of supervised learning algorithms. </a:t>
            </a:r>
            <a:endParaRPr/>
          </a:p>
        </p:txBody>
      </p:sp>
      <p:sp>
        <p:nvSpPr>
          <p:cNvPr id="1699" name="Google Shape;1699;p50"/>
          <p:cNvSpPr txBox="1"/>
          <p:nvPr/>
        </p:nvSpPr>
        <p:spPr>
          <a:xfrm>
            <a:off x="1028700" y="1807340"/>
            <a:ext cx="11978481" cy="76971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lang="en-US" sz="5059">
                <a:solidFill>
                  <a:srgbClr val="440380"/>
                </a:solidFill>
                <a:latin typeface="Arial"/>
                <a:ea typeface="Arial"/>
                <a:cs typeface="Arial"/>
                <a:sym typeface="Arial"/>
              </a:rPr>
              <a:t>Naïve Bayes classification algorithm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703" name="Shape 1703"/>
        <p:cNvGrpSpPr/>
        <p:nvPr/>
      </p:nvGrpSpPr>
      <p:grpSpPr>
        <a:xfrm>
          <a:off x="0" y="0"/>
          <a:ext cx="0" cy="0"/>
          <a:chOff x="0" y="0"/>
          <a:chExt cx="0" cy="0"/>
        </a:xfrm>
      </p:grpSpPr>
      <p:grpSp>
        <p:nvGrpSpPr>
          <p:cNvPr id="1704" name="Google Shape;1704;p51"/>
          <p:cNvGrpSpPr/>
          <p:nvPr/>
        </p:nvGrpSpPr>
        <p:grpSpPr>
          <a:xfrm>
            <a:off x="513779" y="303372"/>
            <a:ext cx="6676549" cy="9680257"/>
            <a:chOff x="12700" y="0"/>
            <a:chExt cx="8902065" cy="12907009"/>
          </a:xfrm>
        </p:grpSpPr>
        <p:cxnSp>
          <p:nvCxnSpPr>
            <p:cNvPr id="1705" name="Google Shape;1705;p51"/>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06" name="Google Shape;1706;p51"/>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07" name="Google Shape;1707;p51"/>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708" name="Google Shape;1708;p51"/>
            <p:cNvGrpSpPr/>
            <p:nvPr/>
          </p:nvGrpSpPr>
          <p:grpSpPr>
            <a:xfrm>
              <a:off x="8423275" y="0"/>
              <a:ext cx="491490" cy="491490"/>
              <a:chOff x="0" y="0"/>
              <a:chExt cx="812800" cy="812800"/>
            </a:xfrm>
          </p:grpSpPr>
          <p:sp>
            <p:nvSpPr>
              <p:cNvPr id="1709" name="Google Shape;1709;p5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5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11" name="Google Shape;1711;p51"/>
            <p:cNvGrpSpPr/>
            <p:nvPr/>
          </p:nvGrpSpPr>
          <p:grpSpPr>
            <a:xfrm>
              <a:off x="8423275" y="12415519"/>
              <a:ext cx="491490" cy="491490"/>
              <a:chOff x="0" y="0"/>
              <a:chExt cx="812800" cy="812800"/>
            </a:xfrm>
          </p:grpSpPr>
          <p:sp>
            <p:nvSpPr>
              <p:cNvPr id="1712" name="Google Shape;1712;p5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5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714" name="Google Shape;1714;p51"/>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15" name="Google Shape;1715;p51"/>
          <p:cNvGrpSpPr/>
          <p:nvPr/>
        </p:nvGrpSpPr>
        <p:grpSpPr>
          <a:xfrm>
            <a:off x="14574882" y="8977403"/>
            <a:ext cx="3372558" cy="1006227"/>
            <a:chOff x="0" y="0"/>
            <a:chExt cx="4496745" cy="1341635"/>
          </a:xfrm>
        </p:grpSpPr>
        <p:grpSp>
          <p:nvGrpSpPr>
            <p:cNvPr id="1716" name="Google Shape;1716;p51"/>
            <p:cNvGrpSpPr/>
            <p:nvPr/>
          </p:nvGrpSpPr>
          <p:grpSpPr>
            <a:xfrm rot="2700000">
              <a:off x="196478" y="196478"/>
              <a:ext cx="948679" cy="948679"/>
              <a:chOff x="0" y="0"/>
              <a:chExt cx="812800" cy="812800"/>
            </a:xfrm>
          </p:grpSpPr>
          <p:sp>
            <p:nvSpPr>
              <p:cNvPr id="1717" name="Google Shape;1717;p5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5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19" name="Google Shape;1719;p51"/>
            <p:cNvGrpSpPr/>
            <p:nvPr/>
          </p:nvGrpSpPr>
          <p:grpSpPr>
            <a:xfrm rot="2700000">
              <a:off x="1248181" y="196478"/>
              <a:ext cx="948679" cy="948679"/>
              <a:chOff x="0" y="0"/>
              <a:chExt cx="812800" cy="812800"/>
            </a:xfrm>
          </p:grpSpPr>
          <p:sp>
            <p:nvSpPr>
              <p:cNvPr id="1720" name="Google Shape;1720;p5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5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2" name="Google Shape;1722;p51"/>
            <p:cNvGrpSpPr/>
            <p:nvPr/>
          </p:nvGrpSpPr>
          <p:grpSpPr>
            <a:xfrm rot="2700000">
              <a:off x="2299885" y="196478"/>
              <a:ext cx="948679" cy="948679"/>
              <a:chOff x="0" y="0"/>
              <a:chExt cx="812800" cy="812800"/>
            </a:xfrm>
          </p:grpSpPr>
          <p:sp>
            <p:nvSpPr>
              <p:cNvPr id="1723" name="Google Shape;1723;p5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5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5" name="Google Shape;1725;p51"/>
            <p:cNvGrpSpPr/>
            <p:nvPr/>
          </p:nvGrpSpPr>
          <p:grpSpPr>
            <a:xfrm rot="2700000">
              <a:off x="3351588" y="196478"/>
              <a:ext cx="948679" cy="948679"/>
              <a:chOff x="0" y="0"/>
              <a:chExt cx="812800" cy="812800"/>
            </a:xfrm>
          </p:grpSpPr>
          <p:sp>
            <p:nvSpPr>
              <p:cNvPr id="1726" name="Google Shape;1726;p5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5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28" name="Google Shape;1728;p51"/>
          <p:cNvGrpSpPr/>
          <p:nvPr/>
        </p:nvGrpSpPr>
        <p:grpSpPr>
          <a:xfrm>
            <a:off x="2418442" y="3372145"/>
            <a:ext cx="13451116" cy="5605258"/>
            <a:chOff x="0" y="-47625"/>
            <a:chExt cx="579618" cy="241534"/>
          </a:xfrm>
        </p:grpSpPr>
        <p:sp>
          <p:nvSpPr>
            <p:cNvPr id="1729" name="Google Shape;1729;p51"/>
            <p:cNvSpPr/>
            <p:nvPr/>
          </p:nvSpPr>
          <p:spPr>
            <a:xfrm>
              <a:off x="0" y="0"/>
              <a:ext cx="579618" cy="193909"/>
            </a:xfrm>
            <a:custGeom>
              <a:rect b="b" l="l" r="r" t="t"/>
              <a:pathLst>
                <a:path extrusionOk="0" h="193909" w="579618">
                  <a:moveTo>
                    <a:pt x="96955" y="0"/>
                  </a:moveTo>
                  <a:lnTo>
                    <a:pt x="482663" y="0"/>
                  </a:lnTo>
                  <a:cubicBezTo>
                    <a:pt x="508377" y="0"/>
                    <a:pt x="533038" y="10215"/>
                    <a:pt x="551220" y="28397"/>
                  </a:cubicBezTo>
                  <a:cubicBezTo>
                    <a:pt x="569403" y="46580"/>
                    <a:pt x="579618" y="71241"/>
                    <a:pt x="579618" y="96955"/>
                  </a:cubicBezTo>
                  <a:lnTo>
                    <a:pt x="579618" y="96955"/>
                  </a:lnTo>
                  <a:cubicBezTo>
                    <a:pt x="579618" y="122669"/>
                    <a:pt x="569403" y="147329"/>
                    <a:pt x="551220" y="165512"/>
                  </a:cubicBezTo>
                  <a:cubicBezTo>
                    <a:pt x="533038" y="183694"/>
                    <a:pt x="508377" y="193909"/>
                    <a:pt x="482663" y="193909"/>
                  </a:cubicBezTo>
                  <a:lnTo>
                    <a:pt x="96955" y="193909"/>
                  </a:lnTo>
                  <a:cubicBezTo>
                    <a:pt x="71241" y="193909"/>
                    <a:pt x="46580" y="183694"/>
                    <a:pt x="28397" y="165512"/>
                  </a:cubicBezTo>
                  <a:cubicBezTo>
                    <a:pt x="10215" y="147329"/>
                    <a:pt x="0" y="122669"/>
                    <a:pt x="0" y="96955"/>
                  </a:cubicBezTo>
                  <a:lnTo>
                    <a:pt x="0" y="96955"/>
                  </a:lnTo>
                  <a:cubicBezTo>
                    <a:pt x="0" y="71241"/>
                    <a:pt x="10215" y="46580"/>
                    <a:pt x="28397" y="28397"/>
                  </a:cubicBezTo>
                  <a:cubicBezTo>
                    <a:pt x="46580" y="10215"/>
                    <a:pt x="71241" y="0"/>
                    <a:pt x="96955"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51"/>
            <p:cNvSpPr txBox="1"/>
            <p:nvPr/>
          </p:nvSpPr>
          <p:spPr>
            <a:xfrm>
              <a:off x="0" y="-47625"/>
              <a:ext cx="579618" cy="24153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31" name="Google Shape;1731;p51"/>
          <p:cNvGrpSpPr/>
          <p:nvPr/>
        </p:nvGrpSpPr>
        <p:grpSpPr>
          <a:xfrm>
            <a:off x="822108" y="822960"/>
            <a:ext cx="2933028" cy="713220"/>
            <a:chOff x="0" y="0"/>
            <a:chExt cx="3910704" cy="950960"/>
          </a:xfrm>
        </p:grpSpPr>
        <p:sp>
          <p:nvSpPr>
            <p:cNvPr id="1732" name="Google Shape;1732;p5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5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734" name="Google Shape;1734;p51"/>
          <p:cNvSpPr/>
          <p:nvPr/>
        </p:nvSpPr>
        <p:spPr>
          <a:xfrm>
            <a:off x="3015011" y="4762247"/>
            <a:ext cx="12257978" cy="3946110"/>
          </a:xfrm>
          <a:custGeom>
            <a:rect b="b" l="l" r="r" t="t"/>
            <a:pathLst>
              <a:path extrusionOk="0" h="3946110" w="12257978">
                <a:moveTo>
                  <a:pt x="0" y="0"/>
                </a:moveTo>
                <a:lnTo>
                  <a:pt x="12257978" y="0"/>
                </a:lnTo>
                <a:lnTo>
                  <a:pt x="12257978" y="3946109"/>
                </a:lnTo>
                <a:lnTo>
                  <a:pt x="0" y="3946109"/>
                </a:lnTo>
                <a:lnTo>
                  <a:pt x="0" y="0"/>
                </a:lnTo>
                <a:close/>
              </a:path>
            </a:pathLst>
          </a:custGeom>
          <a:blipFill rotWithShape="1">
            <a:blip r:embed="rId5">
              <a:alphaModFix/>
            </a:blip>
            <a:stretch>
              <a:fillRect b="0" l="0" r="0" t="-309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5" name="Google Shape;1735;p51"/>
          <p:cNvSpPr txBox="1"/>
          <p:nvPr/>
        </p:nvSpPr>
        <p:spPr>
          <a:xfrm>
            <a:off x="647659" y="1797714"/>
            <a:ext cx="17299781" cy="1770815"/>
          </a:xfrm>
          <a:prstGeom prst="rect">
            <a:avLst/>
          </a:prstGeom>
          <a:noFill/>
          <a:ln>
            <a:noFill/>
          </a:ln>
        </p:spPr>
        <p:txBody>
          <a:bodyPr anchorCtr="0" anchor="t" bIns="0" lIns="0" spcFirstLastPara="1" rIns="0" wrap="square" tIns="0">
            <a:spAutoFit/>
          </a:bodyPr>
          <a:lstStyle/>
          <a:p>
            <a:pPr indent="-367878" lvl="1" marL="735756" marR="0" rtl="0" algn="l">
              <a:lnSpc>
                <a:spcPct val="140035"/>
              </a:lnSpc>
              <a:spcBef>
                <a:spcPts val="0"/>
              </a:spcBef>
              <a:spcAft>
                <a:spcPts val="0"/>
              </a:spcAft>
              <a:buClr>
                <a:srgbClr val="FFFFFF"/>
              </a:buClr>
              <a:buSzPts val="3407"/>
              <a:buFont typeface="Arial"/>
              <a:buChar char="•"/>
            </a:pPr>
            <a:r>
              <a:rPr b="0" i="0" lang="en-US" sz="3407" u="none" cap="none" strike="noStrike">
                <a:solidFill>
                  <a:srgbClr val="FFFFFF"/>
                </a:solidFill>
                <a:latin typeface="Arial"/>
                <a:ea typeface="Arial"/>
                <a:cs typeface="Arial"/>
                <a:sym typeface="Arial"/>
              </a:rPr>
              <a:t>Each data sample is represented by X=(x1, x2,..., xn) with attributes A1, A2,..., An</a:t>
            </a:r>
            <a:endParaRPr/>
          </a:p>
          <a:p>
            <a:pPr indent="-367878" lvl="1" marL="735756" marR="0" rtl="0" algn="l">
              <a:lnSpc>
                <a:spcPct val="140035"/>
              </a:lnSpc>
              <a:spcBef>
                <a:spcPts val="0"/>
              </a:spcBef>
              <a:spcAft>
                <a:spcPts val="0"/>
              </a:spcAft>
              <a:buClr>
                <a:srgbClr val="FFFFFF"/>
              </a:buClr>
              <a:buSzPts val="3407"/>
              <a:buFont typeface="Arial"/>
              <a:buChar char="•"/>
            </a:pPr>
            <a:r>
              <a:rPr b="0" i="0" lang="en-US" sz="3407" u="none" cap="none" strike="noStrike">
                <a:solidFill>
                  <a:srgbClr val="FFFFFF"/>
                </a:solidFill>
                <a:latin typeface="Arial"/>
                <a:ea typeface="Arial"/>
                <a:cs typeface="Arial"/>
                <a:sym typeface="Arial"/>
              </a:rPr>
              <a:t>Grades C1, C2, ..., Cm. Given an unknown sample X.</a:t>
            </a:r>
            <a:endParaRPr/>
          </a:p>
          <a:p>
            <a:pPr indent="-367878" lvl="1" marL="735756" marR="0" rtl="0" algn="l">
              <a:lnSpc>
                <a:spcPct val="140035"/>
              </a:lnSpc>
              <a:spcBef>
                <a:spcPts val="0"/>
              </a:spcBef>
              <a:spcAft>
                <a:spcPts val="0"/>
              </a:spcAft>
              <a:buClr>
                <a:srgbClr val="FFFFFF"/>
              </a:buClr>
              <a:buSzPts val="3407"/>
              <a:buFont typeface="Arial"/>
              <a:buChar char="•"/>
            </a:pPr>
            <a:r>
              <a:rPr b="0" i="0" lang="en-US" sz="3407" u="none" cap="none" strike="noStrike">
                <a:solidFill>
                  <a:srgbClr val="FFFFFF"/>
                </a:solidFill>
                <a:latin typeface="Arial"/>
                <a:ea typeface="Arial"/>
                <a:cs typeface="Arial"/>
                <a:sym typeface="Arial"/>
              </a:rPr>
              <a:t>Subclassing Naive Bayes will determine that X belongs to class Ci if and only if: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739" name="Shape 1739"/>
        <p:cNvGrpSpPr/>
        <p:nvPr/>
      </p:nvGrpSpPr>
      <p:grpSpPr>
        <a:xfrm>
          <a:off x="0" y="0"/>
          <a:ext cx="0" cy="0"/>
          <a:chOff x="0" y="0"/>
          <a:chExt cx="0" cy="0"/>
        </a:xfrm>
      </p:grpSpPr>
      <p:grpSp>
        <p:nvGrpSpPr>
          <p:cNvPr id="1740" name="Google Shape;1740;p52"/>
          <p:cNvGrpSpPr/>
          <p:nvPr/>
        </p:nvGrpSpPr>
        <p:grpSpPr>
          <a:xfrm>
            <a:off x="513779" y="303372"/>
            <a:ext cx="6676549" cy="9680257"/>
            <a:chOff x="12700" y="0"/>
            <a:chExt cx="8902065" cy="12907009"/>
          </a:xfrm>
        </p:grpSpPr>
        <p:cxnSp>
          <p:nvCxnSpPr>
            <p:cNvPr id="1741" name="Google Shape;1741;p52"/>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42" name="Google Shape;1742;p52"/>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43" name="Google Shape;1743;p52"/>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744" name="Google Shape;1744;p52"/>
            <p:cNvGrpSpPr/>
            <p:nvPr/>
          </p:nvGrpSpPr>
          <p:grpSpPr>
            <a:xfrm>
              <a:off x="8423275" y="0"/>
              <a:ext cx="491490" cy="491490"/>
              <a:chOff x="0" y="0"/>
              <a:chExt cx="812800" cy="812800"/>
            </a:xfrm>
          </p:grpSpPr>
          <p:sp>
            <p:nvSpPr>
              <p:cNvPr id="1745" name="Google Shape;1745;p5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5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47" name="Google Shape;1747;p52"/>
            <p:cNvGrpSpPr/>
            <p:nvPr/>
          </p:nvGrpSpPr>
          <p:grpSpPr>
            <a:xfrm>
              <a:off x="8423275" y="12415519"/>
              <a:ext cx="491490" cy="491490"/>
              <a:chOff x="0" y="0"/>
              <a:chExt cx="812800" cy="812800"/>
            </a:xfrm>
          </p:grpSpPr>
          <p:sp>
            <p:nvSpPr>
              <p:cNvPr id="1748" name="Google Shape;1748;p5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5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750" name="Google Shape;1750;p52"/>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51" name="Google Shape;1751;p52"/>
          <p:cNvGrpSpPr/>
          <p:nvPr/>
        </p:nvGrpSpPr>
        <p:grpSpPr>
          <a:xfrm>
            <a:off x="14574882" y="8977403"/>
            <a:ext cx="3372558" cy="1006227"/>
            <a:chOff x="0" y="0"/>
            <a:chExt cx="4496745" cy="1341635"/>
          </a:xfrm>
        </p:grpSpPr>
        <p:grpSp>
          <p:nvGrpSpPr>
            <p:cNvPr id="1752" name="Google Shape;1752;p52"/>
            <p:cNvGrpSpPr/>
            <p:nvPr/>
          </p:nvGrpSpPr>
          <p:grpSpPr>
            <a:xfrm rot="2700000">
              <a:off x="196478" y="196478"/>
              <a:ext cx="948679" cy="948679"/>
              <a:chOff x="0" y="0"/>
              <a:chExt cx="812800" cy="812800"/>
            </a:xfrm>
          </p:grpSpPr>
          <p:sp>
            <p:nvSpPr>
              <p:cNvPr id="1753" name="Google Shape;1753;p5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5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55" name="Google Shape;1755;p52"/>
            <p:cNvGrpSpPr/>
            <p:nvPr/>
          </p:nvGrpSpPr>
          <p:grpSpPr>
            <a:xfrm rot="2700000">
              <a:off x="1248181" y="196478"/>
              <a:ext cx="948679" cy="948679"/>
              <a:chOff x="0" y="0"/>
              <a:chExt cx="812800" cy="812800"/>
            </a:xfrm>
          </p:grpSpPr>
          <p:sp>
            <p:nvSpPr>
              <p:cNvPr id="1756" name="Google Shape;1756;p5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5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58" name="Google Shape;1758;p52"/>
            <p:cNvGrpSpPr/>
            <p:nvPr/>
          </p:nvGrpSpPr>
          <p:grpSpPr>
            <a:xfrm rot="2700000">
              <a:off x="2299885" y="196478"/>
              <a:ext cx="948679" cy="948679"/>
              <a:chOff x="0" y="0"/>
              <a:chExt cx="812800" cy="812800"/>
            </a:xfrm>
          </p:grpSpPr>
          <p:sp>
            <p:nvSpPr>
              <p:cNvPr id="1759" name="Google Shape;1759;p5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5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61" name="Google Shape;1761;p52"/>
            <p:cNvGrpSpPr/>
            <p:nvPr/>
          </p:nvGrpSpPr>
          <p:grpSpPr>
            <a:xfrm rot="2700000">
              <a:off x="3351588" y="196478"/>
              <a:ext cx="948679" cy="948679"/>
              <a:chOff x="0" y="0"/>
              <a:chExt cx="812800" cy="812800"/>
            </a:xfrm>
          </p:grpSpPr>
          <p:sp>
            <p:nvSpPr>
              <p:cNvPr id="1762" name="Google Shape;1762;p5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5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764" name="Google Shape;1764;p52"/>
          <p:cNvGrpSpPr/>
          <p:nvPr/>
        </p:nvGrpSpPr>
        <p:grpSpPr>
          <a:xfrm>
            <a:off x="822108" y="822960"/>
            <a:ext cx="2933028" cy="713220"/>
            <a:chOff x="0" y="0"/>
            <a:chExt cx="3910704" cy="950960"/>
          </a:xfrm>
        </p:grpSpPr>
        <p:sp>
          <p:nvSpPr>
            <p:cNvPr id="1765" name="Google Shape;1765;p5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5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767" name="Google Shape;1767;p52"/>
          <p:cNvGrpSpPr/>
          <p:nvPr/>
        </p:nvGrpSpPr>
        <p:grpSpPr>
          <a:xfrm>
            <a:off x="2418442" y="4255625"/>
            <a:ext cx="13451116" cy="4231064"/>
            <a:chOff x="0" y="-47625"/>
            <a:chExt cx="579618" cy="182319"/>
          </a:xfrm>
        </p:grpSpPr>
        <p:sp>
          <p:nvSpPr>
            <p:cNvPr id="1768" name="Google Shape;1768;p52"/>
            <p:cNvSpPr/>
            <p:nvPr/>
          </p:nvSpPr>
          <p:spPr>
            <a:xfrm>
              <a:off x="0" y="0"/>
              <a:ext cx="579618" cy="134694"/>
            </a:xfrm>
            <a:custGeom>
              <a:rect b="b" l="l" r="r" t="t"/>
              <a:pathLst>
                <a:path extrusionOk="0" h="134694" w="579618">
                  <a:moveTo>
                    <a:pt x="67347" y="0"/>
                  </a:moveTo>
                  <a:lnTo>
                    <a:pt x="512270" y="0"/>
                  </a:lnTo>
                  <a:cubicBezTo>
                    <a:pt x="530132" y="0"/>
                    <a:pt x="547262" y="7095"/>
                    <a:pt x="559892" y="19726"/>
                  </a:cubicBezTo>
                  <a:cubicBezTo>
                    <a:pt x="572522" y="32356"/>
                    <a:pt x="579618" y="49486"/>
                    <a:pt x="579618" y="67347"/>
                  </a:cubicBezTo>
                  <a:lnTo>
                    <a:pt x="579618" y="67347"/>
                  </a:lnTo>
                  <a:cubicBezTo>
                    <a:pt x="579618" y="104542"/>
                    <a:pt x="549465" y="134694"/>
                    <a:pt x="512270" y="134694"/>
                  </a:cubicBezTo>
                  <a:lnTo>
                    <a:pt x="67347" y="134694"/>
                  </a:lnTo>
                  <a:cubicBezTo>
                    <a:pt x="30152" y="134694"/>
                    <a:pt x="0" y="104542"/>
                    <a:pt x="0" y="67347"/>
                  </a:cubicBezTo>
                  <a:lnTo>
                    <a:pt x="0" y="67347"/>
                  </a:lnTo>
                  <a:cubicBezTo>
                    <a:pt x="0" y="30152"/>
                    <a:pt x="30152" y="0"/>
                    <a:pt x="6734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52"/>
            <p:cNvSpPr txBox="1"/>
            <p:nvPr/>
          </p:nvSpPr>
          <p:spPr>
            <a:xfrm>
              <a:off x="0" y="-47625"/>
              <a:ext cx="579618" cy="18231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0" name="Google Shape;1770;p52"/>
          <p:cNvSpPr/>
          <p:nvPr/>
        </p:nvSpPr>
        <p:spPr>
          <a:xfrm>
            <a:off x="4375159" y="5143500"/>
            <a:ext cx="9537683" cy="3560544"/>
          </a:xfrm>
          <a:custGeom>
            <a:rect b="b" l="l" r="r" t="t"/>
            <a:pathLst>
              <a:path extrusionOk="0" h="3560544" w="9537683">
                <a:moveTo>
                  <a:pt x="0" y="0"/>
                </a:moveTo>
                <a:lnTo>
                  <a:pt x="9537682" y="0"/>
                </a:lnTo>
                <a:lnTo>
                  <a:pt x="9537682" y="3560544"/>
                </a:lnTo>
                <a:lnTo>
                  <a:pt x="0" y="356054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52"/>
          <p:cNvSpPr txBox="1"/>
          <p:nvPr/>
        </p:nvSpPr>
        <p:spPr>
          <a:xfrm>
            <a:off x="1677528" y="1536180"/>
            <a:ext cx="6259889" cy="728632"/>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lang="en-US" sz="4781">
                <a:solidFill>
                  <a:srgbClr val="000000"/>
                </a:solidFill>
                <a:latin typeface="Oswald"/>
                <a:ea typeface="Oswald"/>
                <a:cs typeface="Oswald"/>
                <a:sym typeface="Oswald"/>
              </a:rPr>
              <a:t>According to Bayes' theorem</a:t>
            </a:r>
            <a:endParaRPr/>
          </a:p>
        </p:txBody>
      </p:sp>
      <p:sp>
        <p:nvSpPr>
          <p:cNvPr id="1772" name="Google Shape;1772;p52"/>
          <p:cNvSpPr txBox="1"/>
          <p:nvPr/>
        </p:nvSpPr>
        <p:spPr>
          <a:xfrm>
            <a:off x="727151" y="2371173"/>
            <a:ext cx="17465892" cy="26469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40">
                <a:solidFill>
                  <a:srgbClr val="FFFFFF"/>
                </a:solidFill>
                <a:latin typeface="Arial"/>
                <a:ea typeface="Arial"/>
                <a:cs typeface="Arial"/>
                <a:sym typeface="Arial"/>
              </a:rPr>
              <a:t>Since P(X) is constant for all classes, only the maximum P(X|Ci) x P(Ci) is needed. If P(Ci) is not known, we need to assume P(C1)=P(C2)=...= P(Cm) and we will maximize P(X|Ci). Otherwise, we maximize P(X|Ci) x P(Ci)</a:t>
            </a:r>
            <a:endParaRPr/>
          </a:p>
          <a:p>
            <a:pPr indent="0" lvl="0" marL="0" marR="0" rtl="0" algn="l">
              <a:lnSpc>
                <a:spcPct val="140000"/>
              </a:lnSpc>
              <a:spcBef>
                <a:spcPts val="0"/>
              </a:spcBef>
              <a:spcAft>
                <a:spcPts val="0"/>
              </a:spcAft>
              <a:buNone/>
            </a:pPr>
            <a:r>
              <a:rPr lang="en-US" sz="3040">
                <a:solidFill>
                  <a:srgbClr val="FFFFFF"/>
                </a:solidFill>
                <a:latin typeface="Arial"/>
                <a:ea typeface="Arial"/>
                <a:cs typeface="Arial"/>
                <a:sym typeface="Arial"/>
              </a:rPr>
              <a:t>However, the problem of calculating P(X|Ci) is impossible!</a:t>
            </a:r>
            <a:endParaRPr/>
          </a:p>
          <a:p>
            <a:pPr indent="0" lvl="0" marL="0" marR="0" rtl="0" algn="l">
              <a:lnSpc>
                <a:spcPct val="140000"/>
              </a:lnSpc>
              <a:spcBef>
                <a:spcPts val="0"/>
              </a:spcBef>
              <a:spcAft>
                <a:spcPts val="0"/>
              </a:spcAft>
              <a:buNone/>
            </a:pPr>
            <a:r>
              <a:rPr lang="en-US" sz="3040">
                <a:solidFill>
                  <a:srgbClr val="FFFFFF"/>
                </a:solidFill>
                <a:latin typeface="Arial"/>
                <a:ea typeface="Arial"/>
                <a:cs typeface="Arial"/>
                <a:sym typeface="Arial"/>
              </a:rPr>
              <a:t>Admit Naïve: assume attribute independence</a:t>
            </a:r>
            <a:endParaRPr/>
          </a:p>
        </p:txBody>
      </p:sp>
      <p:sp>
        <p:nvSpPr>
          <p:cNvPr id="1773" name="Google Shape;1773;p52"/>
          <p:cNvSpPr txBox="1"/>
          <p:nvPr/>
        </p:nvSpPr>
        <p:spPr>
          <a:xfrm>
            <a:off x="3321242" y="8732619"/>
            <a:ext cx="11645516" cy="423854"/>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lang="en-US" sz="2521">
                <a:solidFill>
                  <a:srgbClr val="FFFFFF"/>
                </a:solidFill>
                <a:latin typeface="Arial"/>
                <a:ea typeface="Arial"/>
                <a:cs typeface="Arial"/>
                <a:sym typeface="Arial"/>
              </a:rPr>
              <a:t>It is possible to approximate P(x1|Ci),…,P(xn|Ci) from the training samples.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777" name="Shape 1777"/>
        <p:cNvGrpSpPr/>
        <p:nvPr/>
      </p:nvGrpSpPr>
      <p:grpSpPr>
        <a:xfrm>
          <a:off x="0" y="0"/>
          <a:ext cx="0" cy="0"/>
          <a:chOff x="0" y="0"/>
          <a:chExt cx="0" cy="0"/>
        </a:xfrm>
      </p:grpSpPr>
      <p:grpSp>
        <p:nvGrpSpPr>
          <p:cNvPr id="1778" name="Google Shape;1778;p53"/>
          <p:cNvGrpSpPr/>
          <p:nvPr/>
        </p:nvGrpSpPr>
        <p:grpSpPr>
          <a:xfrm>
            <a:off x="513779" y="303372"/>
            <a:ext cx="6676549" cy="9680257"/>
            <a:chOff x="12700" y="0"/>
            <a:chExt cx="8902065" cy="12907009"/>
          </a:xfrm>
        </p:grpSpPr>
        <p:cxnSp>
          <p:nvCxnSpPr>
            <p:cNvPr id="1779" name="Google Shape;1779;p53"/>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80" name="Google Shape;1780;p53"/>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781" name="Google Shape;1781;p53"/>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782" name="Google Shape;1782;p53"/>
            <p:cNvGrpSpPr/>
            <p:nvPr/>
          </p:nvGrpSpPr>
          <p:grpSpPr>
            <a:xfrm>
              <a:off x="8423275" y="0"/>
              <a:ext cx="491490" cy="491490"/>
              <a:chOff x="0" y="0"/>
              <a:chExt cx="812800" cy="812800"/>
            </a:xfrm>
          </p:grpSpPr>
          <p:sp>
            <p:nvSpPr>
              <p:cNvPr id="1783" name="Google Shape;1783;p5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5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85" name="Google Shape;1785;p53"/>
            <p:cNvGrpSpPr/>
            <p:nvPr/>
          </p:nvGrpSpPr>
          <p:grpSpPr>
            <a:xfrm>
              <a:off x="8423275" y="12415519"/>
              <a:ext cx="491490" cy="491490"/>
              <a:chOff x="0" y="0"/>
              <a:chExt cx="812800" cy="812800"/>
            </a:xfrm>
          </p:grpSpPr>
          <p:sp>
            <p:nvSpPr>
              <p:cNvPr id="1786" name="Google Shape;1786;p5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5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788" name="Google Shape;1788;p53"/>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789" name="Google Shape;1789;p53"/>
          <p:cNvGrpSpPr/>
          <p:nvPr/>
        </p:nvGrpSpPr>
        <p:grpSpPr>
          <a:xfrm>
            <a:off x="14574882" y="8977403"/>
            <a:ext cx="3372558" cy="1006227"/>
            <a:chOff x="0" y="0"/>
            <a:chExt cx="4496745" cy="1341635"/>
          </a:xfrm>
        </p:grpSpPr>
        <p:grpSp>
          <p:nvGrpSpPr>
            <p:cNvPr id="1790" name="Google Shape;1790;p53"/>
            <p:cNvGrpSpPr/>
            <p:nvPr/>
          </p:nvGrpSpPr>
          <p:grpSpPr>
            <a:xfrm rot="2700000">
              <a:off x="196478" y="196478"/>
              <a:ext cx="948679" cy="948679"/>
              <a:chOff x="0" y="0"/>
              <a:chExt cx="812800" cy="812800"/>
            </a:xfrm>
          </p:grpSpPr>
          <p:sp>
            <p:nvSpPr>
              <p:cNvPr id="1791" name="Google Shape;1791;p5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5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3" name="Google Shape;1793;p53"/>
            <p:cNvGrpSpPr/>
            <p:nvPr/>
          </p:nvGrpSpPr>
          <p:grpSpPr>
            <a:xfrm rot="2700000">
              <a:off x="1248181" y="196478"/>
              <a:ext cx="948679" cy="948679"/>
              <a:chOff x="0" y="0"/>
              <a:chExt cx="812800" cy="812800"/>
            </a:xfrm>
          </p:grpSpPr>
          <p:sp>
            <p:nvSpPr>
              <p:cNvPr id="1794" name="Google Shape;1794;p5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5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6" name="Google Shape;1796;p53"/>
            <p:cNvGrpSpPr/>
            <p:nvPr/>
          </p:nvGrpSpPr>
          <p:grpSpPr>
            <a:xfrm rot="2700000">
              <a:off x="2299885" y="196478"/>
              <a:ext cx="948679" cy="948679"/>
              <a:chOff x="0" y="0"/>
              <a:chExt cx="812800" cy="812800"/>
            </a:xfrm>
          </p:grpSpPr>
          <p:sp>
            <p:nvSpPr>
              <p:cNvPr id="1797" name="Google Shape;1797;p5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5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9" name="Google Shape;1799;p53"/>
            <p:cNvGrpSpPr/>
            <p:nvPr/>
          </p:nvGrpSpPr>
          <p:grpSpPr>
            <a:xfrm rot="2700000">
              <a:off x="3351588" y="196478"/>
              <a:ext cx="948679" cy="948679"/>
              <a:chOff x="0" y="0"/>
              <a:chExt cx="812800" cy="812800"/>
            </a:xfrm>
          </p:grpSpPr>
          <p:sp>
            <p:nvSpPr>
              <p:cNvPr id="1800" name="Google Shape;1800;p5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5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802" name="Google Shape;1802;p53"/>
          <p:cNvGrpSpPr/>
          <p:nvPr/>
        </p:nvGrpSpPr>
        <p:grpSpPr>
          <a:xfrm>
            <a:off x="822108" y="822960"/>
            <a:ext cx="2933028" cy="713220"/>
            <a:chOff x="0" y="0"/>
            <a:chExt cx="3910704" cy="950960"/>
          </a:xfrm>
        </p:grpSpPr>
        <p:sp>
          <p:nvSpPr>
            <p:cNvPr id="1803" name="Google Shape;1803;p5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5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805" name="Google Shape;1805;p53"/>
          <p:cNvGrpSpPr/>
          <p:nvPr/>
        </p:nvGrpSpPr>
        <p:grpSpPr>
          <a:xfrm>
            <a:off x="2288622" y="3447960"/>
            <a:ext cx="13451116" cy="4231064"/>
            <a:chOff x="0" y="-47625"/>
            <a:chExt cx="579618" cy="182319"/>
          </a:xfrm>
        </p:grpSpPr>
        <p:sp>
          <p:nvSpPr>
            <p:cNvPr id="1806" name="Google Shape;1806;p53"/>
            <p:cNvSpPr/>
            <p:nvPr/>
          </p:nvSpPr>
          <p:spPr>
            <a:xfrm>
              <a:off x="0" y="0"/>
              <a:ext cx="579618" cy="134694"/>
            </a:xfrm>
            <a:custGeom>
              <a:rect b="b" l="l" r="r" t="t"/>
              <a:pathLst>
                <a:path extrusionOk="0" h="134694" w="579618">
                  <a:moveTo>
                    <a:pt x="67347" y="0"/>
                  </a:moveTo>
                  <a:lnTo>
                    <a:pt x="512270" y="0"/>
                  </a:lnTo>
                  <a:cubicBezTo>
                    <a:pt x="530132" y="0"/>
                    <a:pt x="547262" y="7095"/>
                    <a:pt x="559892" y="19726"/>
                  </a:cubicBezTo>
                  <a:cubicBezTo>
                    <a:pt x="572522" y="32356"/>
                    <a:pt x="579618" y="49486"/>
                    <a:pt x="579618" y="67347"/>
                  </a:cubicBezTo>
                  <a:lnTo>
                    <a:pt x="579618" y="67347"/>
                  </a:lnTo>
                  <a:cubicBezTo>
                    <a:pt x="579618" y="104542"/>
                    <a:pt x="549465" y="134694"/>
                    <a:pt x="512270" y="134694"/>
                  </a:cubicBezTo>
                  <a:lnTo>
                    <a:pt x="67347" y="134694"/>
                  </a:lnTo>
                  <a:cubicBezTo>
                    <a:pt x="30152" y="134694"/>
                    <a:pt x="0" y="104542"/>
                    <a:pt x="0" y="67347"/>
                  </a:cubicBezTo>
                  <a:lnTo>
                    <a:pt x="0" y="67347"/>
                  </a:lnTo>
                  <a:cubicBezTo>
                    <a:pt x="0" y="30152"/>
                    <a:pt x="30152" y="0"/>
                    <a:pt x="6734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7" name="Google Shape;1807;p53"/>
            <p:cNvSpPr txBox="1"/>
            <p:nvPr/>
          </p:nvSpPr>
          <p:spPr>
            <a:xfrm>
              <a:off x="0" y="-47625"/>
              <a:ext cx="579618" cy="18231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08" name="Google Shape;1808;p53"/>
          <p:cNvSpPr/>
          <p:nvPr/>
        </p:nvSpPr>
        <p:spPr>
          <a:xfrm>
            <a:off x="2911769" y="4553190"/>
            <a:ext cx="12464463" cy="2856439"/>
          </a:xfrm>
          <a:custGeom>
            <a:rect b="b" l="l" r="r" t="t"/>
            <a:pathLst>
              <a:path extrusionOk="0" h="2856439" w="12464463">
                <a:moveTo>
                  <a:pt x="0" y="0"/>
                </a:moveTo>
                <a:lnTo>
                  <a:pt x="12464462" y="0"/>
                </a:lnTo>
                <a:lnTo>
                  <a:pt x="12464462" y="2856439"/>
                </a:lnTo>
                <a:lnTo>
                  <a:pt x="0" y="28564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53"/>
          <p:cNvSpPr txBox="1"/>
          <p:nvPr/>
        </p:nvSpPr>
        <p:spPr>
          <a:xfrm>
            <a:off x="545650" y="2040284"/>
            <a:ext cx="17401791" cy="1951653"/>
          </a:xfrm>
          <a:prstGeom prst="rect">
            <a:avLst/>
          </a:prstGeom>
          <a:noFill/>
          <a:ln>
            <a:noFill/>
          </a:ln>
        </p:spPr>
        <p:txBody>
          <a:bodyPr anchorCtr="0" anchor="t" bIns="0" lIns="0" spcFirstLastPara="1" rIns="0" wrap="square" tIns="0">
            <a:spAutoFit/>
          </a:bodyPr>
          <a:lstStyle/>
          <a:p>
            <a:pPr indent="-300061" lvl="1" marL="600122" marR="0" rtl="0" algn="just">
              <a:lnSpc>
                <a:spcPct val="140014"/>
              </a:lnSpc>
              <a:spcBef>
                <a:spcPts val="0"/>
              </a:spcBef>
              <a:spcAft>
                <a:spcPts val="0"/>
              </a:spcAft>
              <a:buClr>
                <a:srgbClr val="FFFFFF"/>
              </a:buClr>
              <a:buSzPts val="2779"/>
              <a:buFont typeface="Arial"/>
              <a:buChar char="•"/>
            </a:pPr>
            <a:r>
              <a:rPr b="0" i="0" lang="en-US" sz="2779" u="none" cap="none" strike="noStrike">
                <a:solidFill>
                  <a:srgbClr val="FFFFFF"/>
                </a:solidFill>
                <a:latin typeface="Arial"/>
                <a:ea typeface="Arial"/>
                <a:cs typeface="Arial"/>
                <a:sym typeface="Arial"/>
              </a:rPr>
              <a:t> If Ak is a qualitative attribute, then P(xk|Ci) = sik/si where sik is the number of training samples of Ci with the value xk for Ak and si is the number of samples belonging to class Ci</a:t>
            </a:r>
            <a:endParaRPr/>
          </a:p>
          <a:p>
            <a:pPr indent="0" lvl="0" marL="0" marR="0" rtl="0" algn="just">
              <a:lnSpc>
                <a:spcPct val="140014"/>
              </a:lnSpc>
              <a:spcBef>
                <a:spcPts val="0"/>
              </a:spcBef>
              <a:spcAft>
                <a:spcPts val="0"/>
              </a:spcAft>
              <a:buNone/>
            </a:pPr>
            <a:r>
              <a:t/>
            </a:r>
            <a:endParaRPr sz="2779">
              <a:solidFill>
                <a:srgbClr val="FFFFFF"/>
              </a:solidFill>
              <a:latin typeface="Arial"/>
              <a:ea typeface="Arial"/>
              <a:cs typeface="Arial"/>
              <a:sym typeface="Arial"/>
            </a:endParaRPr>
          </a:p>
          <a:p>
            <a:pPr indent="-300061" lvl="1" marL="600122" marR="0" rtl="0" algn="just">
              <a:lnSpc>
                <a:spcPct val="140014"/>
              </a:lnSpc>
              <a:spcBef>
                <a:spcPts val="0"/>
              </a:spcBef>
              <a:spcAft>
                <a:spcPts val="0"/>
              </a:spcAft>
              <a:buClr>
                <a:srgbClr val="FFFFFF"/>
              </a:buClr>
              <a:buSzPts val="2779"/>
              <a:buFont typeface="Arial"/>
              <a:buChar char="•"/>
            </a:pPr>
            <a:r>
              <a:rPr b="0" i="0" lang="en-US" sz="2779" u="none" cap="none" strike="noStrike">
                <a:solidFill>
                  <a:srgbClr val="FFFFFF"/>
                </a:solidFill>
                <a:latin typeface="Arial"/>
                <a:ea typeface="Arial"/>
                <a:cs typeface="Arial"/>
                <a:sym typeface="Arial"/>
              </a:rPr>
              <a:t> If Ak is continuous, then it is assumed to have a Gaussian distribution: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813" name="Shape 1813"/>
        <p:cNvGrpSpPr/>
        <p:nvPr/>
      </p:nvGrpSpPr>
      <p:grpSpPr>
        <a:xfrm>
          <a:off x="0" y="0"/>
          <a:ext cx="0" cy="0"/>
          <a:chOff x="0" y="0"/>
          <a:chExt cx="0" cy="0"/>
        </a:xfrm>
      </p:grpSpPr>
      <p:grpSp>
        <p:nvGrpSpPr>
          <p:cNvPr id="1814" name="Google Shape;1814;p54"/>
          <p:cNvGrpSpPr/>
          <p:nvPr/>
        </p:nvGrpSpPr>
        <p:grpSpPr>
          <a:xfrm>
            <a:off x="561257" y="303372"/>
            <a:ext cx="6676549" cy="9680257"/>
            <a:chOff x="12700" y="0"/>
            <a:chExt cx="8902065" cy="12907009"/>
          </a:xfrm>
        </p:grpSpPr>
        <p:cxnSp>
          <p:nvCxnSpPr>
            <p:cNvPr id="1815" name="Google Shape;1815;p5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16" name="Google Shape;1816;p5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17" name="Google Shape;1817;p5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818" name="Google Shape;1818;p54"/>
            <p:cNvGrpSpPr/>
            <p:nvPr/>
          </p:nvGrpSpPr>
          <p:grpSpPr>
            <a:xfrm>
              <a:off x="8423275" y="0"/>
              <a:ext cx="491490" cy="491490"/>
              <a:chOff x="0" y="0"/>
              <a:chExt cx="812800" cy="812800"/>
            </a:xfrm>
          </p:grpSpPr>
          <p:sp>
            <p:nvSpPr>
              <p:cNvPr id="1819" name="Google Shape;1819;p5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5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21" name="Google Shape;1821;p54"/>
            <p:cNvGrpSpPr/>
            <p:nvPr/>
          </p:nvGrpSpPr>
          <p:grpSpPr>
            <a:xfrm>
              <a:off x="8423275" y="12415519"/>
              <a:ext cx="491490" cy="491490"/>
              <a:chOff x="0" y="0"/>
              <a:chExt cx="812800" cy="812800"/>
            </a:xfrm>
          </p:grpSpPr>
          <p:sp>
            <p:nvSpPr>
              <p:cNvPr id="1822" name="Google Shape;1822;p5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5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24" name="Google Shape;1824;p54"/>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25" name="Google Shape;1825;p54"/>
          <p:cNvGrpSpPr/>
          <p:nvPr/>
        </p:nvGrpSpPr>
        <p:grpSpPr>
          <a:xfrm>
            <a:off x="14574882" y="8977403"/>
            <a:ext cx="3372558" cy="1006227"/>
            <a:chOff x="0" y="0"/>
            <a:chExt cx="4496745" cy="1341635"/>
          </a:xfrm>
        </p:grpSpPr>
        <p:grpSp>
          <p:nvGrpSpPr>
            <p:cNvPr id="1826" name="Google Shape;1826;p54"/>
            <p:cNvGrpSpPr/>
            <p:nvPr/>
          </p:nvGrpSpPr>
          <p:grpSpPr>
            <a:xfrm rot="2700000">
              <a:off x="196478" y="196478"/>
              <a:ext cx="948679" cy="948679"/>
              <a:chOff x="0" y="0"/>
              <a:chExt cx="812800" cy="812800"/>
            </a:xfrm>
          </p:grpSpPr>
          <p:sp>
            <p:nvSpPr>
              <p:cNvPr id="1827" name="Google Shape;1827;p5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5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29" name="Google Shape;1829;p54"/>
            <p:cNvGrpSpPr/>
            <p:nvPr/>
          </p:nvGrpSpPr>
          <p:grpSpPr>
            <a:xfrm rot="2700000">
              <a:off x="1248181" y="196478"/>
              <a:ext cx="948679" cy="948679"/>
              <a:chOff x="0" y="0"/>
              <a:chExt cx="812800" cy="812800"/>
            </a:xfrm>
          </p:grpSpPr>
          <p:sp>
            <p:nvSpPr>
              <p:cNvPr id="1830" name="Google Shape;1830;p5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5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32" name="Google Shape;1832;p54"/>
            <p:cNvGrpSpPr/>
            <p:nvPr/>
          </p:nvGrpSpPr>
          <p:grpSpPr>
            <a:xfrm rot="2700000">
              <a:off x="2299885" y="196478"/>
              <a:ext cx="948679" cy="948679"/>
              <a:chOff x="0" y="0"/>
              <a:chExt cx="812800" cy="812800"/>
            </a:xfrm>
          </p:grpSpPr>
          <p:sp>
            <p:nvSpPr>
              <p:cNvPr id="1833" name="Google Shape;1833;p5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5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35" name="Google Shape;1835;p54"/>
            <p:cNvGrpSpPr/>
            <p:nvPr/>
          </p:nvGrpSpPr>
          <p:grpSpPr>
            <a:xfrm rot="2700000">
              <a:off x="3351588" y="196478"/>
              <a:ext cx="948679" cy="948679"/>
              <a:chOff x="0" y="0"/>
              <a:chExt cx="812800" cy="812800"/>
            </a:xfrm>
          </p:grpSpPr>
          <p:sp>
            <p:nvSpPr>
              <p:cNvPr id="1836" name="Google Shape;1836;p5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5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838" name="Google Shape;1838;p54"/>
          <p:cNvGrpSpPr/>
          <p:nvPr/>
        </p:nvGrpSpPr>
        <p:grpSpPr>
          <a:xfrm>
            <a:off x="822108" y="822960"/>
            <a:ext cx="2933028" cy="713220"/>
            <a:chOff x="0" y="0"/>
            <a:chExt cx="3910704" cy="950960"/>
          </a:xfrm>
        </p:grpSpPr>
        <p:sp>
          <p:nvSpPr>
            <p:cNvPr id="1839" name="Google Shape;1839;p5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5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841" name="Google Shape;1841;p54"/>
          <p:cNvSpPr txBox="1"/>
          <p:nvPr/>
        </p:nvSpPr>
        <p:spPr>
          <a:xfrm>
            <a:off x="1537446" y="3029498"/>
            <a:ext cx="7606554" cy="689836"/>
          </a:xfrm>
          <a:prstGeom prst="rect">
            <a:avLst/>
          </a:prstGeom>
          <a:noFill/>
          <a:ln>
            <a:noFill/>
          </a:ln>
        </p:spPr>
        <p:txBody>
          <a:bodyPr anchorCtr="0" anchor="t" bIns="0" lIns="0" spcFirstLastPara="1" rIns="0" wrap="square" tIns="0">
            <a:spAutoFit/>
          </a:bodyPr>
          <a:lstStyle/>
          <a:p>
            <a:pPr indent="0" lvl="0" marL="0" marR="0" rtl="0" algn="ctr">
              <a:lnSpc>
                <a:spcPct val="139995"/>
              </a:lnSpc>
              <a:spcBef>
                <a:spcPts val="0"/>
              </a:spcBef>
              <a:spcAft>
                <a:spcPts val="0"/>
              </a:spcAft>
              <a:buNone/>
            </a:pPr>
            <a:r>
              <a:rPr lang="en-US" sz="4028" u="none" strike="noStrike">
                <a:solidFill>
                  <a:srgbClr val="100F0D"/>
                </a:solidFill>
                <a:latin typeface="Arial"/>
                <a:ea typeface="Arial"/>
                <a:cs typeface="Arial"/>
                <a:sym typeface="Arial"/>
              </a:rPr>
              <a:t> K-Nearest Neighbors explain</a:t>
            </a:r>
            <a:endParaRPr/>
          </a:p>
        </p:txBody>
      </p:sp>
      <p:sp>
        <p:nvSpPr>
          <p:cNvPr id="1842" name="Google Shape;1842;p54"/>
          <p:cNvSpPr txBox="1"/>
          <p:nvPr/>
        </p:nvSpPr>
        <p:spPr>
          <a:xfrm>
            <a:off x="1220620" y="1754620"/>
            <a:ext cx="9183690" cy="956274"/>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K-Nearest Neighbors</a:t>
            </a:r>
            <a:endParaRPr/>
          </a:p>
        </p:txBody>
      </p:sp>
      <p:sp>
        <p:nvSpPr>
          <p:cNvPr id="1843" name="Google Shape;1843;p54"/>
          <p:cNvSpPr txBox="1"/>
          <p:nvPr/>
        </p:nvSpPr>
        <p:spPr>
          <a:xfrm>
            <a:off x="1028700" y="4392357"/>
            <a:ext cx="16918740" cy="352620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74">
                <a:solidFill>
                  <a:srgbClr val="FFFFFF"/>
                </a:solidFill>
                <a:latin typeface="Arial"/>
                <a:ea typeface="Arial"/>
                <a:cs typeface="Arial"/>
                <a:sym typeface="Arial"/>
              </a:rPr>
              <a:t>The k-nearest neighbors algorithm, also known as KNN or k-NN, is a non-parametric, supervised learning classifier, which uses proximity to make classifications or predictions about the grouping of an individual data point. While it can be used for either regression or classification problems, it is typically used as a classification algorithm, working off the assumption that similar points can be found near one another.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847" name="Shape 1847"/>
        <p:cNvGrpSpPr/>
        <p:nvPr/>
      </p:nvGrpSpPr>
      <p:grpSpPr>
        <a:xfrm>
          <a:off x="0" y="0"/>
          <a:ext cx="0" cy="0"/>
          <a:chOff x="0" y="0"/>
          <a:chExt cx="0" cy="0"/>
        </a:xfrm>
      </p:grpSpPr>
      <p:grpSp>
        <p:nvGrpSpPr>
          <p:cNvPr id="1848" name="Google Shape;1848;p55"/>
          <p:cNvGrpSpPr/>
          <p:nvPr/>
        </p:nvGrpSpPr>
        <p:grpSpPr>
          <a:xfrm>
            <a:off x="561257" y="303372"/>
            <a:ext cx="6676549" cy="9680257"/>
            <a:chOff x="12700" y="0"/>
            <a:chExt cx="8902065" cy="12907009"/>
          </a:xfrm>
        </p:grpSpPr>
        <p:cxnSp>
          <p:nvCxnSpPr>
            <p:cNvPr id="1849" name="Google Shape;1849;p5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50" name="Google Shape;1850;p5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51" name="Google Shape;1851;p5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852" name="Google Shape;1852;p55"/>
            <p:cNvGrpSpPr/>
            <p:nvPr/>
          </p:nvGrpSpPr>
          <p:grpSpPr>
            <a:xfrm>
              <a:off x="8423275" y="0"/>
              <a:ext cx="491490" cy="491490"/>
              <a:chOff x="0" y="0"/>
              <a:chExt cx="812800" cy="812800"/>
            </a:xfrm>
          </p:grpSpPr>
          <p:sp>
            <p:nvSpPr>
              <p:cNvPr id="1853" name="Google Shape;1853;p5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5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55" name="Google Shape;1855;p55"/>
            <p:cNvGrpSpPr/>
            <p:nvPr/>
          </p:nvGrpSpPr>
          <p:grpSpPr>
            <a:xfrm>
              <a:off x="8423275" y="12415519"/>
              <a:ext cx="491490" cy="491490"/>
              <a:chOff x="0" y="0"/>
              <a:chExt cx="812800" cy="812800"/>
            </a:xfrm>
          </p:grpSpPr>
          <p:sp>
            <p:nvSpPr>
              <p:cNvPr id="1856" name="Google Shape;1856;p5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5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58" name="Google Shape;1858;p55"/>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59" name="Google Shape;1859;p55"/>
          <p:cNvGrpSpPr/>
          <p:nvPr/>
        </p:nvGrpSpPr>
        <p:grpSpPr>
          <a:xfrm>
            <a:off x="14574882" y="8977403"/>
            <a:ext cx="3372558" cy="1006227"/>
            <a:chOff x="0" y="0"/>
            <a:chExt cx="4496745" cy="1341635"/>
          </a:xfrm>
        </p:grpSpPr>
        <p:grpSp>
          <p:nvGrpSpPr>
            <p:cNvPr id="1860" name="Google Shape;1860;p55"/>
            <p:cNvGrpSpPr/>
            <p:nvPr/>
          </p:nvGrpSpPr>
          <p:grpSpPr>
            <a:xfrm rot="2700000">
              <a:off x="196478" y="196478"/>
              <a:ext cx="948679" cy="948679"/>
              <a:chOff x="0" y="0"/>
              <a:chExt cx="812800" cy="812800"/>
            </a:xfrm>
          </p:grpSpPr>
          <p:sp>
            <p:nvSpPr>
              <p:cNvPr id="1861" name="Google Shape;1861;p5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5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63" name="Google Shape;1863;p55"/>
            <p:cNvGrpSpPr/>
            <p:nvPr/>
          </p:nvGrpSpPr>
          <p:grpSpPr>
            <a:xfrm rot="2700000">
              <a:off x="1248181" y="196478"/>
              <a:ext cx="948679" cy="948679"/>
              <a:chOff x="0" y="0"/>
              <a:chExt cx="812800" cy="812800"/>
            </a:xfrm>
          </p:grpSpPr>
          <p:sp>
            <p:nvSpPr>
              <p:cNvPr id="1864" name="Google Shape;1864;p5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5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66" name="Google Shape;1866;p55"/>
            <p:cNvGrpSpPr/>
            <p:nvPr/>
          </p:nvGrpSpPr>
          <p:grpSpPr>
            <a:xfrm rot="2700000">
              <a:off x="2299885" y="196478"/>
              <a:ext cx="948679" cy="948679"/>
              <a:chOff x="0" y="0"/>
              <a:chExt cx="812800" cy="812800"/>
            </a:xfrm>
          </p:grpSpPr>
          <p:sp>
            <p:nvSpPr>
              <p:cNvPr id="1867" name="Google Shape;1867;p5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5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69" name="Google Shape;1869;p55"/>
            <p:cNvGrpSpPr/>
            <p:nvPr/>
          </p:nvGrpSpPr>
          <p:grpSpPr>
            <a:xfrm rot="2700000">
              <a:off x="3351588" y="196478"/>
              <a:ext cx="948679" cy="948679"/>
              <a:chOff x="0" y="0"/>
              <a:chExt cx="812800" cy="812800"/>
            </a:xfrm>
          </p:grpSpPr>
          <p:sp>
            <p:nvSpPr>
              <p:cNvPr id="1870" name="Google Shape;1870;p5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5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872" name="Google Shape;1872;p55"/>
          <p:cNvGrpSpPr/>
          <p:nvPr/>
        </p:nvGrpSpPr>
        <p:grpSpPr>
          <a:xfrm>
            <a:off x="822108" y="822960"/>
            <a:ext cx="2933028" cy="713220"/>
            <a:chOff x="0" y="0"/>
            <a:chExt cx="3910704" cy="950960"/>
          </a:xfrm>
        </p:grpSpPr>
        <p:sp>
          <p:nvSpPr>
            <p:cNvPr id="1873" name="Google Shape;1873;p5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5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875" name="Google Shape;1875;p55"/>
          <p:cNvSpPr txBox="1"/>
          <p:nvPr/>
        </p:nvSpPr>
        <p:spPr>
          <a:xfrm>
            <a:off x="1028700" y="2756010"/>
            <a:ext cx="16544361" cy="5754844"/>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rPr lang="en-US" sz="3299">
                <a:solidFill>
                  <a:srgbClr val="FFFFFF"/>
                </a:solidFill>
                <a:latin typeface="Arial"/>
                <a:ea typeface="Arial"/>
                <a:cs typeface="Arial"/>
                <a:sym typeface="Arial"/>
              </a:rPr>
              <a:t> For classification problems, a class label is assigned on the basis of a majority vote—i.e. the label that is most frequently represented around a given data point is used. While this is technically considered “plurality voting”, the term, “majority vote” is more commonly used in literature. The distinction between these terminologies is that “majority voting” technically requires a majority of greater than 50%, which primarily works when there are only two categories. When you have multiple classes—e.g. four categories, you don’t necessarily need 50% of the vote to make a conclusion about a class; you could assign a class label with a vote of greater than 25%. </a:t>
            </a:r>
            <a:endParaRPr/>
          </a:p>
          <a:p>
            <a:pPr indent="0" lvl="0" marL="0" marR="0" rtl="0" algn="l">
              <a:lnSpc>
                <a:spcPct val="140012"/>
              </a:lnSpc>
              <a:spcBef>
                <a:spcPts val="0"/>
              </a:spcBef>
              <a:spcAft>
                <a:spcPts val="0"/>
              </a:spcAft>
              <a:buNone/>
            </a:pPr>
            <a:r>
              <a:t/>
            </a:r>
            <a:endParaRPr sz="3299">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879" name="Shape 1879"/>
        <p:cNvGrpSpPr/>
        <p:nvPr/>
      </p:nvGrpSpPr>
      <p:grpSpPr>
        <a:xfrm>
          <a:off x="0" y="0"/>
          <a:ext cx="0" cy="0"/>
          <a:chOff x="0" y="0"/>
          <a:chExt cx="0" cy="0"/>
        </a:xfrm>
      </p:grpSpPr>
      <p:grpSp>
        <p:nvGrpSpPr>
          <p:cNvPr id="1880" name="Google Shape;1880;p56"/>
          <p:cNvGrpSpPr/>
          <p:nvPr/>
        </p:nvGrpSpPr>
        <p:grpSpPr>
          <a:xfrm>
            <a:off x="561257" y="303372"/>
            <a:ext cx="6676549" cy="9680257"/>
            <a:chOff x="12700" y="0"/>
            <a:chExt cx="8902065" cy="12907009"/>
          </a:xfrm>
        </p:grpSpPr>
        <p:cxnSp>
          <p:nvCxnSpPr>
            <p:cNvPr id="1881" name="Google Shape;1881;p5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82" name="Google Shape;1882;p5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883" name="Google Shape;1883;p5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884" name="Google Shape;1884;p56"/>
            <p:cNvGrpSpPr/>
            <p:nvPr/>
          </p:nvGrpSpPr>
          <p:grpSpPr>
            <a:xfrm>
              <a:off x="8423275" y="0"/>
              <a:ext cx="491490" cy="491490"/>
              <a:chOff x="0" y="0"/>
              <a:chExt cx="812800" cy="812800"/>
            </a:xfrm>
          </p:grpSpPr>
          <p:sp>
            <p:nvSpPr>
              <p:cNvPr id="1885" name="Google Shape;1885;p5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5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87" name="Google Shape;1887;p56"/>
            <p:cNvGrpSpPr/>
            <p:nvPr/>
          </p:nvGrpSpPr>
          <p:grpSpPr>
            <a:xfrm>
              <a:off x="8423275" y="12415519"/>
              <a:ext cx="491490" cy="491490"/>
              <a:chOff x="0" y="0"/>
              <a:chExt cx="812800" cy="812800"/>
            </a:xfrm>
          </p:grpSpPr>
          <p:sp>
            <p:nvSpPr>
              <p:cNvPr id="1888" name="Google Shape;1888;p5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5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890" name="Google Shape;1890;p5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91" name="Google Shape;1891;p56"/>
          <p:cNvGrpSpPr/>
          <p:nvPr/>
        </p:nvGrpSpPr>
        <p:grpSpPr>
          <a:xfrm>
            <a:off x="14574882" y="8977403"/>
            <a:ext cx="3372558" cy="1006227"/>
            <a:chOff x="0" y="0"/>
            <a:chExt cx="4496745" cy="1341635"/>
          </a:xfrm>
        </p:grpSpPr>
        <p:grpSp>
          <p:nvGrpSpPr>
            <p:cNvPr id="1892" name="Google Shape;1892;p56"/>
            <p:cNvGrpSpPr/>
            <p:nvPr/>
          </p:nvGrpSpPr>
          <p:grpSpPr>
            <a:xfrm rot="2700000">
              <a:off x="196478" y="196478"/>
              <a:ext cx="948679" cy="948679"/>
              <a:chOff x="0" y="0"/>
              <a:chExt cx="812800" cy="812800"/>
            </a:xfrm>
          </p:grpSpPr>
          <p:sp>
            <p:nvSpPr>
              <p:cNvPr id="1893" name="Google Shape;1893;p5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5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95" name="Google Shape;1895;p56"/>
            <p:cNvGrpSpPr/>
            <p:nvPr/>
          </p:nvGrpSpPr>
          <p:grpSpPr>
            <a:xfrm rot="2700000">
              <a:off x="1248181" y="196478"/>
              <a:ext cx="948679" cy="948679"/>
              <a:chOff x="0" y="0"/>
              <a:chExt cx="812800" cy="812800"/>
            </a:xfrm>
          </p:grpSpPr>
          <p:sp>
            <p:nvSpPr>
              <p:cNvPr id="1896" name="Google Shape;1896;p5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5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98" name="Google Shape;1898;p56"/>
            <p:cNvGrpSpPr/>
            <p:nvPr/>
          </p:nvGrpSpPr>
          <p:grpSpPr>
            <a:xfrm rot="2700000">
              <a:off x="2299885" y="196478"/>
              <a:ext cx="948679" cy="948679"/>
              <a:chOff x="0" y="0"/>
              <a:chExt cx="812800" cy="812800"/>
            </a:xfrm>
          </p:grpSpPr>
          <p:sp>
            <p:nvSpPr>
              <p:cNvPr id="1899" name="Google Shape;1899;p5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5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01" name="Google Shape;1901;p56"/>
            <p:cNvGrpSpPr/>
            <p:nvPr/>
          </p:nvGrpSpPr>
          <p:grpSpPr>
            <a:xfrm rot="2700000">
              <a:off x="3351588" y="196478"/>
              <a:ext cx="948679" cy="948679"/>
              <a:chOff x="0" y="0"/>
              <a:chExt cx="812800" cy="812800"/>
            </a:xfrm>
          </p:grpSpPr>
          <p:sp>
            <p:nvSpPr>
              <p:cNvPr id="1902" name="Google Shape;1902;p5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5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904" name="Google Shape;1904;p56"/>
          <p:cNvGrpSpPr/>
          <p:nvPr/>
        </p:nvGrpSpPr>
        <p:grpSpPr>
          <a:xfrm>
            <a:off x="822108" y="822960"/>
            <a:ext cx="2933028" cy="713220"/>
            <a:chOff x="0" y="0"/>
            <a:chExt cx="3910704" cy="950960"/>
          </a:xfrm>
        </p:grpSpPr>
        <p:sp>
          <p:nvSpPr>
            <p:cNvPr id="1905" name="Google Shape;1905;p5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5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907" name="Google Shape;1907;p56"/>
          <p:cNvSpPr/>
          <p:nvPr/>
        </p:nvSpPr>
        <p:spPr>
          <a:xfrm>
            <a:off x="1151988" y="2928922"/>
            <a:ext cx="15984023" cy="5198620"/>
          </a:xfrm>
          <a:custGeom>
            <a:rect b="b" l="l" r="r" t="t"/>
            <a:pathLst>
              <a:path extrusionOk="0" h="5198620" w="15984023">
                <a:moveTo>
                  <a:pt x="0" y="0"/>
                </a:moveTo>
                <a:lnTo>
                  <a:pt x="15984024" y="0"/>
                </a:lnTo>
                <a:lnTo>
                  <a:pt x="15984024" y="5198620"/>
                </a:lnTo>
                <a:lnTo>
                  <a:pt x="0" y="519862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911" name="Shape 1911"/>
        <p:cNvGrpSpPr/>
        <p:nvPr/>
      </p:nvGrpSpPr>
      <p:grpSpPr>
        <a:xfrm>
          <a:off x="0" y="0"/>
          <a:ext cx="0" cy="0"/>
          <a:chOff x="0" y="0"/>
          <a:chExt cx="0" cy="0"/>
        </a:xfrm>
      </p:grpSpPr>
      <p:grpSp>
        <p:nvGrpSpPr>
          <p:cNvPr id="1912" name="Google Shape;1912;p57"/>
          <p:cNvGrpSpPr/>
          <p:nvPr/>
        </p:nvGrpSpPr>
        <p:grpSpPr>
          <a:xfrm>
            <a:off x="561257" y="303372"/>
            <a:ext cx="6676549" cy="9680257"/>
            <a:chOff x="12700" y="0"/>
            <a:chExt cx="8902065" cy="12907009"/>
          </a:xfrm>
        </p:grpSpPr>
        <p:cxnSp>
          <p:nvCxnSpPr>
            <p:cNvPr id="1913" name="Google Shape;1913;p57"/>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14" name="Google Shape;1914;p57"/>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15" name="Google Shape;1915;p57"/>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916" name="Google Shape;1916;p57"/>
            <p:cNvGrpSpPr/>
            <p:nvPr/>
          </p:nvGrpSpPr>
          <p:grpSpPr>
            <a:xfrm>
              <a:off x="8423275" y="0"/>
              <a:ext cx="491490" cy="491490"/>
              <a:chOff x="0" y="0"/>
              <a:chExt cx="812800" cy="812800"/>
            </a:xfrm>
          </p:grpSpPr>
          <p:sp>
            <p:nvSpPr>
              <p:cNvPr id="1917" name="Google Shape;1917;p5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5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19" name="Google Shape;1919;p57"/>
            <p:cNvGrpSpPr/>
            <p:nvPr/>
          </p:nvGrpSpPr>
          <p:grpSpPr>
            <a:xfrm>
              <a:off x="8423275" y="12415519"/>
              <a:ext cx="491490" cy="491490"/>
              <a:chOff x="0" y="0"/>
              <a:chExt cx="812800" cy="812800"/>
            </a:xfrm>
          </p:grpSpPr>
          <p:sp>
            <p:nvSpPr>
              <p:cNvPr id="1920" name="Google Shape;1920;p5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5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922" name="Google Shape;1922;p57"/>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23" name="Google Shape;1923;p57"/>
          <p:cNvGrpSpPr/>
          <p:nvPr/>
        </p:nvGrpSpPr>
        <p:grpSpPr>
          <a:xfrm>
            <a:off x="14574882" y="8977403"/>
            <a:ext cx="3372558" cy="1006227"/>
            <a:chOff x="0" y="0"/>
            <a:chExt cx="4496745" cy="1341635"/>
          </a:xfrm>
        </p:grpSpPr>
        <p:grpSp>
          <p:nvGrpSpPr>
            <p:cNvPr id="1924" name="Google Shape;1924;p57"/>
            <p:cNvGrpSpPr/>
            <p:nvPr/>
          </p:nvGrpSpPr>
          <p:grpSpPr>
            <a:xfrm rot="2700000">
              <a:off x="196478" y="196478"/>
              <a:ext cx="948679" cy="948679"/>
              <a:chOff x="0" y="0"/>
              <a:chExt cx="812800" cy="812800"/>
            </a:xfrm>
          </p:grpSpPr>
          <p:sp>
            <p:nvSpPr>
              <p:cNvPr id="1925" name="Google Shape;1925;p5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5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27" name="Google Shape;1927;p57"/>
            <p:cNvGrpSpPr/>
            <p:nvPr/>
          </p:nvGrpSpPr>
          <p:grpSpPr>
            <a:xfrm rot="2700000">
              <a:off x="1248181" y="196478"/>
              <a:ext cx="948679" cy="948679"/>
              <a:chOff x="0" y="0"/>
              <a:chExt cx="812800" cy="812800"/>
            </a:xfrm>
          </p:grpSpPr>
          <p:sp>
            <p:nvSpPr>
              <p:cNvPr id="1928" name="Google Shape;1928;p5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5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30" name="Google Shape;1930;p57"/>
            <p:cNvGrpSpPr/>
            <p:nvPr/>
          </p:nvGrpSpPr>
          <p:grpSpPr>
            <a:xfrm rot="2700000">
              <a:off x="2299885" y="196478"/>
              <a:ext cx="948679" cy="948679"/>
              <a:chOff x="0" y="0"/>
              <a:chExt cx="812800" cy="812800"/>
            </a:xfrm>
          </p:grpSpPr>
          <p:sp>
            <p:nvSpPr>
              <p:cNvPr id="1931" name="Google Shape;1931;p5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5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33" name="Google Shape;1933;p57"/>
            <p:cNvGrpSpPr/>
            <p:nvPr/>
          </p:nvGrpSpPr>
          <p:grpSpPr>
            <a:xfrm rot="2700000">
              <a:off x="3351588" y="196478"/>
              <a:ext cx="948679" cy="948679"/>
              <a:chOff x="0" y="0"/>
              <a:chExt cx="812800" cy="812800"/>
            </a:xfrm>
          </p:grpSpPr>
          <p:sp>
            <p:nvSpPr>
              <p:cNvPr id="1934" name="Google Shape;1934;p5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5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936" name="Google Shape;1936;p57"/>
          <p:cNvGrpSpPr/>
          <p:nvPr/>
        </p:nvGrpSpPr>
        <p:grpSpPr>
          <a:xfrm>
            <a:off x="822108" y="822960"/>
            <a:ext cx="2933028" cy="713220"/>
            <a:chOff x="0" y="0"/>
            <a:chExt cx="3910704" cy="950960"/>
          </a:xfrm>
        </p:grpSpPr>
        <p:sp>
          <p:nvSpPr>
            <p:cNvPr id="1937" name="Google Shape;1937;p5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5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939" name="Google Shape;1939;p57"/>
          <p:cNvSpPr txBox="1"/>
          <p:nvPr/>
        </p:nvSpPr>
        <p:spPr>
          <a:xfrm>
            <a:off x="1028700" y="1807868"/>
            <a:ext cx="9426583" cy="102401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K-nearest neighbors Algorithm</a:t>
            </a:r>
            <a:endParaRPr/>
          </a:p>
        </p:txBody>
      </p:sp>
      <p:sp>
        <p:nvSpPr>
          <p:cNvPr id="1940" name="Google Shape;1940;p57"/>
          <p:cNvSpPr txBox="1"/>
          <p:nvPr/>
        </p:nvSpPr>
        <p:spPr>
          <a:xfrm>
            <a:off x="1028700" y="3410604"/>
            <a:ext cx="16544361" cy="420206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Compute KNN: distance metrics</a:t>
            </a:r>
            <a:endParaRPr/>
          </a:p>
          <a:p>
            <a:pPr indent="0" lvl="0" marL="0" marR="0" rtl="0" algn="l">
              <a:lnSpc>
                <a:spcPct val="206032"/>
              </a:lnSpc>
              <a:spcBef>
                <a:spcPts val="0"/>
              </a:spcBef>
              <a:spcAft>
                <a:spcPts val="0"/>
              </a:spcAft>
              <a:buNone/>
            </a:pPr>
            <a:r>
              <a:rPr lang="en-US" sz="3299">
                <a:solidFill>
                  <a:srgbClr val="FFFFFF"/>
                </a:solidFill>
                <a:latin typeface="Arial"/>
                <a:ea typeface="Arial"/>
                <a:cs typeface="Arial"/>
                <a:sym typeface="Arial"/>
              </a:rPr>
              <a:t> To recap, the goal of the k-nearest neighbor algorithm is to identify the nearest neighbors of a given query point, so that we can assign a class label to that point. In order to do this, KNN has a few requirements.</a:t>
            </a:r>
            <a:endParaRPr/>
          </a:p>
          <a:p>
            <a:pPr indent="0" lvl="0" marL="0" marR="0" rtl="0" algn="l">
              <a:lnSpc>
                <a:spcPct val="206032"/>
              </a:lnSpc>
              <a:spcBef>
                <a:spcPts val="0"/>
              </a:spcBef>
              <a:spcAft>
                <a:spcPts val="0"/>
              </a:spcAft>
              <a:buNone/>
            </a:pPr>
            <a:r>
              <a:t/>
            </a:r>
            <a:endParaRPr sz="3299">
              <a:solidFill>
                <a:srgbClr val="FFFFF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944" name="Shape 1944"/>
        <p:cNvGrpSpPr/>
        <p:nvPr/>
      </p:nvGrpSpPr>
      <p:grpSpPr>
        <a:xfrm>
          <a:off x="0" y="0"/>
          <a:ext cx="0" cy="0"/>
          <a:chOff x="0" y="0"/>
          <a:chExt cx="0" cy="0"/>
        </a:xfrm>
      </p:grpSpPr>
      <p:grpSp>
        <p:nvGrpSpPr>
          <p:cNvPr id="1945" name="Google Shape;1945;p58"/>
          <p:cNvGrpSpPr/>
          <p:nvPr/>
        </p:nvGrpSpPr>
        <p:grpSpPr>
          <a:xfrm>
            <a:off x="561257" y="303372"/>
            <a:ext cx="6676549" cy="9680257"/>
            <a:chOff x="12700" y="0"/>
            <a:chExt cx="8902065" cy="12907009"/>
          </a:xfrm>
        </p:grpSpPr>
        <p:cxnSp>
          <p:nvCxnSpPr>
            <p:cNvPr id="1946" name="Google Shape;1946;p58"/>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47" name="Google Shape;1947;p58"/>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48" name="Google Shape;1948;p58"/>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949" name="Google Shape;1949;p58"/>
            <p:cNvGrpSpPr/>
            <p:nvPr/>
          </p:nvGrpSpPr>
          <p:grpSpPr>
            <a:xfrm>
              <a:off x="8423275" y="0"/>
              <a:ext cx="491490" cy="491490"/>
              <a:chOff x="0" y="0"/>
              <a:chExt cx="812800" cy="812800"/>
            </a:xfrm>
          </p:grpSpPr>
          <p:sp>
            <p:nvSpPr>
              <p:cNvPr id="1950" name="Google Shape;1950;p5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5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52" name="Google Shape;1952;p58"/>
            <p:cNvGrpSpPr/>
            <p:nvPr/>
          </p:nvGrpSpPr>
          <p:grpSpPr>
            <a:xfrm>
              <a:off x="8423275" y="12415519"/>
              <a:ext cx="491490" cy="491490"/>
              <a:chOff x="0" y="0"/>
              <a:chExt cx="812800" cy="812800"/>
            </a:xfrm>
          </p:grpSpPr>
          <p:sp>
            <p:nvSpPr>
              <p:cNvPr id="1953" name="Google Shape;1953;p5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5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955" name="Google Shape;1955;p58"/>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56" name="Google Shape;1956;p58"/>
          <p:cNvGrpSpPr/>
          <p:nvPr/>
        </p:nvGrpSpPr>
        <p:grpSpPr>
          <a:xfrm>
            <a:off x="14574882" y="8977403"/>
            <a:ext cx="3372558" cy="1006227"/>
            <a:chOff x="0" y="0"/>
            <a:chExt cx="4496745" cy="1341635"/>
          </a:xfrm>
        </p:grpSpPr>
        <p:grpSp>
          <p:nvGrpSpPr>
            <p:cNvPr id="1957" name="Google Shape;1957;p58"/>
            <p:cNvGrpSpPr/>
            <p:nvPr/>
          </p:nvGrpSpPr>
          <p:grpSpPr>
            <a:xfrm rot="2700000">
              <a:off x="196478" y="196478"/>
              <a:ext cx="948679" cy="948679"/>
              <a:chOff x="0" y="0"/>
              <a:chExt cx="812800" cy="812800"/>
            </a:xfrm>
          </p:grpSpPr>
          <p:sp>
            <p:nvSpPr>
              <p:cNvPr id="1958" name="Google Shape;1958;p5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5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60" name="Google Shape;1960;p58"/>
            <p:cNvGrpSpPr/>
            <p:nvPr/>
          </p:nvGrpSpPr>
          <p:grpSpPr>
            <a:xfrm rot="2700000">
              <a:off x="1248181" y="196478"/>
              <a:ext cx="948679" cy="948679"/>
              <a:chOff x="0" y="0"/>
              <a:chExt cx="812800" cy="812800"/>
            </a:xfrm>
          </p:grpSpPr>
          <p:sp>
            <p:nvSpPr>
              <p:cNvPr id="1961" name="Google Shape;1961;p5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5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63" name="Google Shape;1963;p58"/>
            <p:cNvGrpSpPr/>
            <p:nvPr/>
          </p:nvGrpSpPr>
          <p:grpSpPr>
            <a:xfrm rot="2700000">
              <a:off x="2299885" y="196478"/>
              <a:ext cx="948679" cy="948679"/>
              <a:chOff x="0" y="0"/>
              <a:chExt cx="812800" cy="812800"/>
            </a:xfrm>
          </p:grpSpPr>
          <p:sp>
            <p:nvSpPr>
              <p:cNvPr id="1964" name="Google Shape;1964;p5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5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66" name="Google Shape;1966;p58"/>
            <p:cNvGrpSpPr/>
            <p:nvPr/>
          </p:nvGrpSpPr>
          <p:grpSpPr>
            <a:xfrm rot="2700000">
              <a:off x="3351588" y="196478"/>
              <a:ext cx="948679" cy="948679"/>
              <a:chOff x="0" y="0"/>
              <a:chExt cx="812800" cy="812800"/>
            </a:xfrm>
          </p:grpSpPr>
          <p:sp>
            <p:nvSpPr>
              <p:cNvPr id="1967" name="Google Shape;1967;p5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5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969" name="Google Shape;1969;p58"/>
          <p:cNvGrpSpPr/>
          <p:nvPr/>
        </p:nvGrpSpPr>
        <p:grpSpPr>
          <a:xfrm>
            <a:off x="822108" y="822960"/>
            <a:ext cx="2933028" cy="713220"/>
            <a:chOff x="0" y="0"/>
            <a:chExt cx="3910704" cy="950960"/>
          </a:xfrm>
        </p:grpSpPr>
        <p:sp>
          <p:nvSpPr>
            <p:cNvPr id="1970" name="Google Shape;1970;p5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5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1972" name="Google Shape;1972;p58"/>
          <p:cNvSpPr txBox="1"/>
          <p:nvPr/>
        </p:nvSpPr>
        <p:spPr>
          <a:xfrm>
            <a:off x="1028700" y="1807868"/>
            <a:ext cx="9426583" cy="102401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K-nearest neighbors Algorithm</a:t>
            </a:r>
            <a:endParaRPr/>
          </a:p>
        </p:txBody>
      </p:sp>
      <p:sp>
        <p:nvSpPr>
          <p:cNvPr id="1973" name="Google Shape;1973;p58"/>
          <p:cNvSpPr txBox="1"/>
          <p:nvPr/>
        </p:nvSpPr>
        <p:spPr>
          <a:xfrm>
            <a:off x="1028700" y="3060842"/>
            <a:ext cx="16544361" cy="591656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Determine your distance metrics</a:t>
            </a:r>
            <a:endParaRPr/>
          </a:p>
          <a:p>
            <a:pPr indent="0" lvl="0" marL="0" marR="0" rtl="0" algn="l">
              <a:lnSpc>
                <a:spcPct val="206032"/>
              </a:lnSpc>
              <a:spcBef>
                <a:spcPts val="0"/>
              </a:spcBef>
              <a:spcAft>
                <a:spcPts val="0"/>
              </a:spcAft>
              <a:buNone/>
            </a:pPr>
            <a:r>
              <a:rPr lang="en-US" sz="3299">
                <a:solidFill>
                  <a:srgbClr val="FFFFFF"/>
                </a:solidFill>
                <a:latin typeface="Arial"/>
                <a:ea typeface="Arial"/>
                <a:cs typeface="Arial"/>
                <a:sym typeface="Arial"/>
              </a:rPr>
              <a:t> In order to determine which data points are closest to a given query point, the distance between the query point and the other data points will need to be calculated. These distance metrics help to form decision boundaries, which partition query points into different regions. You commonly will see decision boundaries visualized with Voronoi diagrams.</a:t>
            </a:r>
            <a:endParaRPr/>
          </a:p>
          <a:p>
            <a:pPr indent="0" lvl="0" marL="0" marR="0" rtl="0" algn="l">
              <a:lnSpc>
                <a:spcPct val="206032"/>
              </a:lnSpc>
              <a:spcBef>
                <a:spcPts val="0"/>
              </a:spcBef>
              <a:spcAft>
                <a:spcPts val="0"/>
              </a:spcAft>
              <a:buNone/>
            </a:pPr>
            <a:r>
              <a:t/>
            </a:r>
            <a:endParaRPr sz="3299">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1977" name="Shape 1977"/>
        <p:cNvGrpSpPr/>
        <p:nvPr/>
      </p:nvGrpSpPr>
      <p:grpSpPr>
        <a:xfrm>
          <a:off x="0" y="0"/>
          <a:ext cx="0" cy="0"/>
          <a:chOff x="0" y="0"/>
          <a:chExt cx="0" cy="0"/>
        </a:xfrm>
      </p:grpSpPr>
      <p:grpSp>
        <p:nvGrpSpPr>
          <p:cNvPr id="1978" name="Google Shape;1978;p59"/>
          <p:cNvGrpSpPr/>
          <p:nvPr/>
        </p:nvGrpSpPr>
        <p:grpSpPr>
          <a:xfrm>
            <a:off x="561257" y="303372"/>
            <a:ext cx="6676549" cy="9680257"/>
            <a:chOff x="12700" y="0"/>
            <a:chExt cx="8902065" cy="12907009"/>
          </a:xfrm>
        </p:grpSpPr>
        <p:cxnSp>
          <p:nvCxnSpPr>
            <p:cNvPr id="1979" name="Google Shape;1979;p59"/>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80" name="Google Shape;1980;p59"/>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1981" name="Google Shape;1981;p59"/>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1982" name="Google Shape;1982;p59"/>
            <p:cNvGrpSpPr/>
            <p:nvPr/>
          </p:nvGrpSpPr>
          <p:grpSpPr>
            <a:xfrm>
              <a:off x="8423275" y="0"/>
              <a:ext cx="491490" cy="491490"/>
              <a:chOff x="0" y="0"/>
              <a:chExt cx="812800" cy="812800"/>
            </a:xfrm>
          </p:grpSpPr>
          <p:sp>
            <p:nvSpPr>
              <p:cNvPr id="1983" name="Google Shape;1983;p5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5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85" name="Google Shape;1985;p59"/>
            <p:cNvGrpSpPr/>
            <p:nvPr/>
          </p:nvGrpSpPr>
          <p:grpSpPr>
            <a:xfrm>
              <a:off x="8423275" y="12415519"/>
              <a:ext cx="491490" cy="491490"/>
              <a:chOff x="0" y="0"/>
              <a:chExt cx="812800" cy="812800"/>
            </a:xfrm>
          </p:grpSpPr>
          <p:sp>
            <p:nvSpPr>
              <p:cNvPr id="1986" name="Google Shape;1986;p5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7" name="Google Shape;1987;p5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988" name="Google Shape;1988;p59"/>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89" name="Google Shape;1989;p59"/>
          <p:cNvGrpSpPr/>
          <p:nvPr/>
        </p:nvGrpSpPr>
        <p:grpSpPr>
          <a:xfrm>
            <a:off x="822108" y="822960"/>
            <a:ext cx="2933028" cy="713220"/>
            <a:chOff x="0" y="0"/>
            <a:chExt cx="3910704" cy="950960"/>
          </a:xfrm>
        </p:grpSpPr>
        <p:sp>
          <p:nvSpPr>
            <p:cNvPr id="1990" name="Google Shape;1990;p5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5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1992" name="Google Shape;1992;p59"/>
          <p:cNvGrpSpPr/>
          <p:nvPr/>
        </p:nvGrpSpPr>
        <p:grpSpPr>
          <a:xfrm>
            <a:off x="4412553" y="5521205"/>
            <a:ext cx="9462895" cy="4027062"/>
            <a:chOff x="0" y="-1146067"/>
            <a:chExt cx="12617193" cy="5369416"/>
          </a:xfrm>
        </p:grpSpPr>
        <p:grpSp>
          <p:nvGrpSpPr>
            <p:cNvPr id="1993" name="Google Shape;1993;p59"/>
            <p:cNvGrpSpPr/>
            <p:nvPr/>
          </p:nvGrpSpPr>
          <p:grpSpPr>
            <a:xfrm>
              <a:off x="0" y="-1146067"/>
              <a:ext cx="12617193" cy="5198280"/>
              <a:chOff x="0" y="-47625"/>
              <a:chExt cx="407762" cy="167998"/>
            </a:xfrm>
          </p:grpSpPr>
          <p:sp>
            <p:nvSpPr>
              <p:cNvPr id="1994" name="Google Shape;1994;p59"/>
              <p:cNvSpPr/>
              <p:nvPr/>
            </p:nvSpPr>
            <p:spPr>
              <a:xfrm>
                <a:off x="0" y="0"/>
                <a:ext cx="407762" cy="120373"/>
              </a:xfrm>
              <a:custGeom>
                <a:rect b="b" l="l" r="r" t="t"/>
                <a:pathLst>
                  <a:path extrusionOk="0" h="120373" w="407762">
                    <a:moveTo>
                      <a:pt x="60187" y="0"/>
                    </a:moveTo>
                    <a:lnTo>
                      <a:pt x="347576" y="0"/>
                    </a:lnTo>
                    <a:cubicBezTo>
                      <a:pt x="363538" y="0"/>
                      <a:pt x="378847" y="6341"/>
                      <a:pt x="390134" y="17628"/>
                    </a:cubicBezTo>
                    <a:cubicBezTo>
                      <a:pt x="401421" y="28915"/>
                      <a:pt x="407762" y="44224"/>
                      <a:pt x="407762" y="60187"/>
                    </a:cubicBezTo>
                    <a:lnTo>
                      <a:pt x="407762" y="60187"/>
                    </a:lnTo>
                    <a:cubicBezTo>
                      <a:pt x="407762" y="93427"/>
                      <a:pt x="380816" y="120373"/>
                      <a:pt x="347576" y="120373"/>
                    </a:cubicBezTo>
                    <a:lnTo>
                      <a:pt x="60187" y="120373"/>
                    </a:lnTo>
                    <a:cubicBezTo>
                      <a:pt x="44224" y="120373"/>
                      <a:pt x="28915" y="114032"/>
                      <a:pt x="17628" y="102745"/>
                    </a:cubicBezTo>
                    <a:cubicBezTo>
                      <a:pt x="6341" y="91458"/>
                      <a:pt x="0" y="76149"/>
                      <a:pt x="0" y="60187"/>
                    </a:cubicBezTo>
                    <a:lnTo>
                      <a:pt x="0" y="60187"/>
                    </a:lnTo>
                    <a:cubicBezTo>
                      <a:pt x="0" y="44224"/>
                      <a:pt x="6341" y="28915"/>
                      <a:pt x="17628" y="17628"/>
                    </a:cubicBezTo>
                    <a:cubicBezTo>
                      <a:pt x="28915" y="6341"/>
                      <a:pt x="44224" y="0"/>
                      <a:pt x="6018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59"/>
              <p:cNvSpPr txBox="1"/>
              <p:nvPr/>
            </p:nvSpPr>
            <p:spPr>
              <a:xfrm>
                <a:off x="0" y="-47625"/>
                <a:ext cx="407762" cy="16799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96" name="Google Shape;1996;p59"/>
            <p:cNvSpPr/>
            <p:nvPr/>
          </p:nvSpPr>
          <p:spPr>
            <a:xfrm>
              <a:off x="1430211" y="0"/>
              <a:ext cx="9527090" cy="4223349"/>
            </a:xfrm>
            <a:custGeom>
              <a:rect b="b" l="l" r="r" t="t"/>
              <a:pathLst>
                <a:path extrusionOk="0" h="4223349" w="9527090">
                  <a:moveTo>
                    <a:pt x="0" y="0"/>
                  </a:moveTo>
                  <a:lnTo>
                    <a:pt x="9527091" y="0"/>
                  </a:lnTo>
                  <a:lnTo>
                    <a:pt x="9527091" y="4223349"/>
                  </a:lnTo>
                  <a:lnTo>
                    <a:pt x="0" y="422334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97" name="Google Shape;1997;p59"/>
          <p:cNvSpPr txBox="1"/>
          <p:nvPr/>
        </p:nvSpPr>
        <p:spPr>
          <a:xfrm>
            <a:off x="1527769" y="1478525"/>
            <a:ext cx="15232461" cy="2157493"/>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While there are several distance measures that you can choose from, this article will only cover the following:</a:t>
            </a:r>
            <a:endParaRPr/>
          </a:p>
        </p:txBody>
      </p:sp>
      <p:sp>
        <p:nvSpPr>
          <p:cNvPr id="1998" name="Google Shape;1998;p59"/>
          <p:cNvSpPr txBox="1"/>
          <p:nvPr/>
        </p:nvSpPr>
        <p:spPr>
          <a:xfrm>
            <a:off x="551732" y="3626493"/>
            <a:ext cx="17116286" cy="248756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Euclidean distance (p=2): This is the most commonly used distance measure, and it is limited to real-valued vectors. Using the below formula, it measures a straight line between the query point and the other point being measured.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58" name="Shape 258"/>
        <p:cNvGrpSpPr/>
        <p:nvPr/>
      </p:nvGrpSpPr>
      <p:grpSpPr>
        <a:xfrm>
          <a:off x="0" y="0"/>
          <a:ext cx="0" cy="0"/>
          <a:chOff x="0" y="0"/>
          <a:chExt cx="0" cy="0"/>
        </a:xfrm>
      </p:grpSpPr>
      <p:grpSp>
        <p:nvGrpSpPr>
          <p:cNvPr id="259" name="Google Shape;259;p6"/>
          <p:cNvGrpSpPr/>
          <p:nvPr/>
        </p:nvGrpSpPr>
        <p:grpSpPr>
          <a:xfrm>
            <a:off x="513779" y="303372"/>
            <a:ext cx="6676549" cy="9680257"/>
            <a:chOff x="12700" y="0"/>
            <a:chExt cx="8902065" cy="12907009"/>
          </a:xfrm>
        </p:grpSpPr>
        <p:cxnSp>
          <p:nvCxnSpPr>
            <p:cNvPr id="260" name="Google Shape;260;p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61" name="Google Shape;261;p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62" name="Google Shape;262;p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63" name="Google Shape;263;p6"/>
            <p:cNvGrpSpPr/>
            <p:nvPr/>
          </p:nvGrpSpPr>
          <p:grpSpPr>
            <a:xfrm>
              <a:off x="8423275" y="0"/>
              <a:ext cx="491490" cy="491490"/>
              <a:chOff x="0" y="0"/>
              <a:chExt cx="812800" cy="812800"/>
            </a:xfrm>
          </p:grpSpPr>
          <p:sp>
            <p:nvSpPr>
              <p:cNvPr id="264" name="Google Shape;264;p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6" name="Google Shape;266;p6"/>
            <p:cNvGrpSpPr/>
            <p:nvPr/>
          </p:nvGrpSpPr>
          <p:grpSpPr>
            <a:xfrm>
              <a:off x="8423275" y="12415519"/>
              <a:ext cx="491490" cy="491490"/>
              <a:chOff x="0" y="0"/>
              <a:chExt cx="812800" cy="812800"/>
            </a:xfrm>
          </p:grpSpPr>
          <p:sp>
            <p:nvSpPr>
              <p:cNvPr id="267" name="Google Shape;267;p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69" name="Google Shape;269;p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0" name="Google Shape;270;p6"/>
          <p:cNvGrpSpPr/>
          <p:nvPr/>
        </p:nvGrpSpPr>
        <p:grpSpPr>
          <a:xfrm>
            <a:off x="14574882" y="8977403"/>
            <a:ext cx="3372558" cy="1006227"/>
            <a:chOff x="0" y="0"/>
            <a:chExt cx="4496745" cy="1341635"/>
          </a:xfrm>
        </p:grpSpPr>
        <p:grpSp>
          <p:nvGrpSpPr>
            <p:cNvPr id="271" name="Google Shape;271;p6"/>
            <p:cNvGrpSpPr/>
            <p:nvPr/>
          </p:nvGrpSpPr>
          <p:grpSpPr>
            <a:xfrm rot="2700000">
              <a:off x="196478" y="196478"/>
              <a:ext cx="948679" cy="948679"/>
              <a:chOff x="0" y="0"/>
              <a:chExt cx="812800" cy="812800"/>
            </a:xfrm>
          </p:grpSpPr>
          <p:sp>
            <p:nvSpPr>
              <p:cNvPr id="272" name="Google Shape;272;p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4" name="Google Shape;274;p6"/>
            <p:cNvGrpSpPr/>
            <p:nvPr/>
          </p:nvGrpSpPr>
          <p:grpSpPr>
            <a:xfrm rot="2700000">
              <a:off x="1248181" y="196478"/>
              <a:ext cx="948679" cy="948679"/>
              <a:chOff x="0" y="0"/>
              <a:chExt cx="812800" cy="812800"/>
            </a:xfrm>
          </p:grpSpPr>
          <p:sp>
            <p:nvSpPr>
              <p:cNvPr id="275" name="Google Shape;275;p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 name="Google Shape;277;p6"/>
            <p:cNvGrpSpPr/>
            <p:nvPr/>
          </p:nvGrpSpPr>
          <p:grpSpPr>
            <a:xfrm rot="2700000">
              <a:off x="2299885" y="196478"/>
              <a:ext cx="948679" cy="948679"/>
              <a:chOff x="0" y="0"/>
              <a:chExt cx="812800" cy="812800"/>
            </a:xfrm>
          </p:grpSpPr>
          <p:sp>
            <p:nvSpPr>
              <p:cNvPr id="278" name="Google Shape;278;p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0" name="Google Shape;280;p6"/>
            <p:cNvGrpSpPr/>
            <p:nvPr/>
          </p:nvGrpSpPr>
          <p:grpSpPr>
            <a:xfrm rot="2700000">
              <a:off x="3351588" y="196478"/>
              <a:ext cx="948679" cy="948679"/>
              <a:chOff x="0" y="0"/>
              <a:chExt cx="812800" cy="812800"/>
            </a:xfrm>
          </p:grpSpPr>
          <p:sp>
            <p:nvSpPr>
              <p:cNvPr id="281" name="Google Shape;281;p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83" name="Google Shape;283;p6"/>
          <p:cNvGrpSpPr/>
          <p:nvPr/>
        </p:nvGrpSpPr>
        <p:grpSpPr>
          <a:xfrm>
            <a:off x="822108" y="822960"/>
            <a:ext cx="2933028" cy="713220"/>
            <a:chOff x="0" y="0"/>
            <a:chExt cx="3910704" cy="950960"/>
          </a:xfrm>
        </p:grpSpPr>
        <p:sp>
          <p:nvSpPr>
            <p:cNvPr id="284" name="Google Shape;284;p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86" name="Google Shape;286;p6"/>
          <p:cNvSpPr/>
          <p:nvPr/>
        </p:nvSpPr>
        <p:spPr>
          <a:xfrm>
            <a:off x="2272238" y="1601505"/>
            <a:ext cx="13743524" cy="7083989"/>
          </a:xfrm>
          <a:custGeom>
            <a:rect b="b" l="l" r="r" t="t"/>
            <a:pathLst>
              <a:path extrusionOk="0" h="7083989" w="13743524">
                <a:moveTo>
                  <a:pt x="0" y="0"/>
                </a:moveTo>
                <a:lnTo>
                  <a:pt x="13743524" y="0"/>
                </a:lnTo>
                <a:lnTo>
                  <a:pt x="13743524" y="7083990"/>
                </a:lnTo>
                <a:lnTo>
                  <a:pt x="0" y="7083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002" name="Shape 2002"/>
        <p:cNvGrpSpPr/>
        <p:nvPr/>
      </p:nvGrpSpPr>
      <p:grpSpPr>
        <a:xfrm>
          <a:off x="0" y="0"/>
          <a:ext cx="0" cy="0"/>
          <a:chOff x="0" y="0"/>
          <a:chExt cx="0" cy="0"/>
        </a:xfrm>
      </p:grpSpPr>
      <p:grpSp>
        <p:nvGrpSpPr>
          <p:cNvPr id="2003" name="Google Shape;2003;p60"/>
          <p:cNvGrpSpPr/>
          <p:nvPr/>
        </p:nvGrpSpPr>
        <p:grpSpPr>
          <a:xfrm>
            <a:off x="561257" y="303372"/>
            <a:ext cx="6676549" cy="9680257"/>
            <a:chOff x="12700" y="0"/>
            <a:chExt cx="8902065" cy="12907009"/>
          </a:xfrm>
        </p:grpSpPr>
        <p:cxnSp>
          <p:nvCxnSpPr>
            <p:cNvPr id="2004" name="Google Shape;2004;p60"/>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05" name="Google Shape;2005;p60"/>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06" name="Google Shape;2006;p60"/>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007" name="Google Shape;2007;p60"/>
            <p:cNvGrpSpPr/>
            <p:nvPr/>
          </p:nvGrpSpPr>
          <p:grpSpPr>
            <a:xfrm>
              <a:off x="8423275" y="0"/>
              <a:ext cx="491490" cy="491490"/>
              <a:chOff x="0" y="0"/>
              <a:chExt cx="812800" cy="812800"/>
            </a:xfrm>
          </p:grpSpPr>
          <p:sp>
            <p:nvSpPr>
              <p:cNvPr id="2008" name="Google Shape;2008;p6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6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10" name="Google Shape;2010;p60"/>
            <p:cNvGrpSpPr/>
            <p:nvPr/>
          </p:nvGrpSpPr>
          <p:grpSpPr>
            <a:xfrm>
              <a:off x="8423275" y="12415519"/>
              <a:ext cx="491490" cy="491490"/>
              <a:chOff x="0" y="0"/>
              <a:chExt cx="812800" cy="812800"/>
            </a:xfrm>
          </p:grpSpPr>
          <p:sp>
            <p:nvSpPr>
              <p:cNvPr id="2011" name="Google Shape;2011;p6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6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13" name="Google Shape;2013;p60"/>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14" name="Google Shape;2014;p60"/>
          <p:cNvGrpSpPr/>
          <p:nvPr/>
        </p:nvGrpSpPr>
        <p:grpSpPr>
          <a:xfrm>
            <a:off x="822108" y="822960"/>
            <a:ext cx="2933028" cy="713220"/>
            <a:chOff x="0" y="0"/>
            <a:chExt cx="3910704" cy="950960"/>
          </a:xfrm>
        </p:grpSpPr>
        <p:sp>
          <p:nvSpPr>
            <p:cNvPr id="2015" name="Google Shape;2015;p6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6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2017" name="Google Shape;2017;p60"/>
          <p:cNvGrpSpPr/>
          <p:nvPr/>
        </p:nvGrpSpPr>
        <p:grpSpPr>
          <a:xfrm>
            <a:off x="2022785" y="4919805"/>
            <a:ext cx="14463997" cy="3898710"/>
            <a:chOff x="0" y="-47625"/>
            <a:chExt cx="623263" cy="167998"/>
          </a:xfrm>
        </p:grpSpPr>
        <p:sp>
          <p:nvSpPr>
            <p:cNvPr id="2018" name="Google Shape;2018;p60"/>
            <p:cNvSpPr/>
            <p:nvPr/>
          </p:nvSpPr>
          <p:spPr>
            <a:xfrm>
              <a:off x="0" y="0"/>
              <a:ext cx="623263" cy="120373"/>
            </a:xfrm>
            <a:custGeom>
              <a:rect b="b" l="l" r="r" t="t"/>
              <a:pathLst>
                <a:path extrusionOk="0" h="120373" w="623263">
                  <a:moveTo>
                    <a:pt x="60187" y="0"/>
                  </a:moveTo>
                  <a:lnTo>
                    <a:pt x="563077" y="0"/>
                  </a:lnTo>
                  <a:cubicBezTo>
                    <a:pt x="579039" y="0"/>
                    <a:pt x="594348" y="6341"/>
                    <a:pt x="605635" y="17628"/>
                  </a:cubicBezTo>
                  <a:cubicBezTo>
                    <a:pt x="616922" y="28915"/>
                    <a:pt x="623263" y="44224"/>
                    <a:pt x="623263" y="60187"/>
                  </a:cubicBezTo>
                  <a:lnTo>
                    <a:pt x="623263" y="60187"/>
                  </a:lnTo>
                  <a:cubicBezTo>
                    <a:pt x="623263" y="76149"/>
                    <a:pt x="616922" y="91458"/>
                    <a:pt x="605635" y="102745"/>
                  </a:cubicBezTo>
                  <a:cubicBezTo>
                    <a:pt x="594348" y="114032"/>
                    <a:pt x="579039" y="120373"/>
                    <a:pt x="563077" y="120373"/>
                  </a:cubicBezTo>
                  <a:lnTo>
                    <a:pt x="60187" y="120373"/>
                  </a:lnTo>
                  <a:cubicBezTo>
                    <a:pt x="44224" y="120373"/>
                    <a:pt x="28915" y="114032"/>
                    <a:pt x="17628" y="102745"/>
                  </a:cubicBezTo>
                  <a:cubicBezTo>
                    <a:pt x="6341" y="91458"/>
                    <a:pt x="0" y="76149"/>
                    <a:pt x="0" y="60187"/>
                  </a:cubicBezTo>
                  <a:lnTo>
                    <a:pt x="0" y="60187"/>
                  </a:lnTo>
                  <a:cubicBezTo>
                    <a:pt x="0" y="44224"/>
                    <a:pt x="6341" y="28915"/>
                    <a:pt x="17628" y="17628"/>
                  </a:cubicBezTo>
                  <a:cubicBezTo>
                    <a:pt x="28915" y="6341"/>
                    <a:pt x="44224" y="0"/>
                    <a:pt x="6018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60"/>
            <p:cNvSpPr txBox="1"/>
            <p:nvPr/>
          </p:nvSpPr>
          <p:spPr>
            <a:xfrm>
              <a:off x="0" y="-47625"/>
              <a:ext cx="623263" cy="16799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0" name="Google Shape;2020;p60"/>
          <p:cNvSpPr txBox="1"/>
          <p:nvPr/>
        </p:nvSpPr>
        <p:spPr>
          <a:xfrm>
            <a:off x="712467" y="1604769"/>
            <a:ext cx="17116286" cy="334481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Manhattan distance (p=1): This is also another popular distance metric, which measures the absolute value between two points. It is also referred to as taxicab distance or city block distance as it is commonly visualized with a grid, illustrating how one might navigate from one address to another via city streets.</a:t>
            </a:r>
            <a:endParaRPr/>
          </a:p>
        </p:txBody>
      </p:sp>
      <p:sp>
        <p:nvSpPr>
          <p:cNvPr id="2021" name="Google Shape;2021;p60"/>
          <p:cNvSpPr/>
          <p:nvPr/>
        </p:nvSpPr>
        <p:spPr>
          <a:xfrm>
            <a:off x="2460975" y="6087818"/>
            <a:ext cx="13619270" cy="2667914"/>
          </a:xfrm>
          <a:custGeom>
            <a:rect b="b" l="l" r="r" t="t"/>
            <a:pathLst>
              <a:path extrusionOk="0" h="2667914" w="13619270">
                <a:moveTo>
                  <a:pt x="0" y="0"/>
                </a:moveTo>
                <a:lnTo>
                  <a:pt x="13619270" y="0"/>
                </a:lnTo>
                <a:lnTo>
                  <a:pt x="13619270" y="2667914"/>
                </a:lnTo>
                <a:lnTo>
                  <a:pt x="0" y="266791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025" name="Shape 2025"/>
        <p:cNvGrpSpPr/>
        <p:nvPr/>
      </p:nvGrpSpPr>
      <p:grpSpPr>
        <a:xfrm>
          <a:off x="0" y="0"/>
          <a:ext cx="0" cy="0"/>
          <a:chOff x="0" y="0"/>
          <a:chExt cx="0" cy="0"/>
        </a:xfrm>
      </p:grpSpPr>
      <p:grpSp>
        <p:nvGrpSpPr>
          <p:cNvPr id="2026" name="Google Shape;2026;p61"/>
          <p:cNvGrpSpPr/>
          <p:nvPr/>
        </p:nvGrpSpPr>
        <p:grpSpPr>
          <a:xfrm>
            <a:off x="561257" y="303372"/>
            <a:ext cx="6676549" cy="9680257"/>
            <a:chOff x="12700" y="0"/>
            <a:chExt cx="8902065" cy="12907009"/>
          </a:xfrm>
        </p:grpSpPr>
        <p:cxnSp>
          <p:nvCxnSpPr>
            <p:cNvPr id="2027" name="Google Shape;2027;p61"/>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28" name="Google Shape;2028;p61"/>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29" name="Google Shape;2029;p61"/>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030" name="Google Shape;2030;p61"/>
            <p:cNvGrpSpPr/>
            <p:nvPr/>
          </p:nvGrpSpPr>
          <p:grpSpPr>
            <a:xfrm>
              <a:off x="8423275" y="0"/>
              <a:ext cx="491490" cy="491490"/>
              <a:chOff x="0" y="0"/>
              <a:chExt cx="812800" cy="812800"/>
            </a:xfrm>
          </p:grpSpPr>
          <p:sp>
            <p:nvSpPr>
              <p:cNvPr id="2031" name="Google Shape;2031;p6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6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3" name="Google Shape;2033;p61"/>
            <p:cNvGrpSpPr/>
            <p:nvPr/>
          </p:nvGrpSpPr>
          <p:grpSpPr>
            <a:xfrm>
              <a:off x="8423275" y="12415519"/>
              <a:ext cx="491490" cy="491490"/>
              <a:chOff x="0" y="0"/>
              <a:chExt cx="812800" cy="812800"/>
            </a:xfrm>
          </p:grpSpPr>
          <p:sp>
            <p:nvSpPr>
              <p:cNvPr id="2034" name="Google Shape;2034;p6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6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36" name="Google Shape;2036;p61"/>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37" name="Google Shape;2037;p61"/>
          <p:cNvGrpSpPr/>
          <p:nvPr/>
        </p:nvGrpSpPr>
        <p:grpSpPr>
          <a:xfrm>
            <a:off x="822108" y="822960"/>
            <a:ext cx="2933028" cy="713220"/>
            <a:chOff x="0" y="0"/>
            <a:chExt cx="3910704" cy="950960"/>
          </a:xfrm>
        </p:grpSpPr>
        <p:sp>
          <p:nvSpPr>
            <p:cNvPr id="2038" name="Google Shape;2038;p6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6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2040" name="Google Shape;2040;p61"/>
          <p:cNvGrpSpPr/>
          <p:nvPr/>
        </p:nvGrpSpPr>
        <p:grpSpPr>
          <a:xfrm>
            <a:off x="2022785" y="4919805"/>
            <a:ext cx="14463997" cy="3898710"/>
            <a:chOff x="0" y="-47625"/>
            <a:chExt cx="623263" cy="167998"/>
          </a:xfrm>
        </p:grpSpPr>
        <p:sp>
          <p:nvSpPr>
            <p:cNvPr id="2041" name="Google Shape;2041;p61"/>
            <p:cNvSpPr/>
            <p:nvPr/>
          </p:nvSpPr>
          <p:spPr>
            <a:xfrm>
              <a:off x="0" y="0"/>
              <a:ext cx="623263" cy="120373"/>
            </a:xfrm>
            <a:custGeom>
              <a:rect b="b" l="l" r="r" t="t"/>
              <a:pathLst>
                <a:path extrusionOk="0" h="120373" w="623263">
                  <a:moveTo>
                    <a:pt x="60187" y="0"/>
                  </a:moveTo>
                  <a:lnTo>
                    <a:pt x="563077" y="0"/>
                  </a:lnTo>
                  <a:cubicBezTo>
                    <a:pt x="579039" y="0"/>
                    <a:pt x="594348" y="6341"/>
                    <a:pt x="605635" y="17628"/>
                  </a:cubicBezTo>
                  <a:cubicBezTo>
                    <a:pt x="616922" y="28915"/>
                    <a:pt x="623263" y="44224"/>
                    <a:pt x="623263" y="60187"/>
                  </a:cubicBezTo>
                  <a:lnTo>
                    <a:pt x="623263" y="60187"/>
                  </a:lnTo>
                  <a:cubicBezTo>
                    <a:pt x="623263" y="76149"/>
                    <a:pt x="616922" y="91458"/>
                    <a:pt x="605635" y="102745"/>
                  </a:cubicBezTo>
                  <a:cubicBezTo>
                    <a:pt x="594348" y="114032"/>
                    <a:pt x="579039" y="120373"/>
                    <a:pt x="563077" y="120373"/>
                  </a:cubicBezTo>
                  <a:lnTo>
                    <a:pt x="60187" y="120373"/>
                  </a:lnTo>
                  <a:cubicBezTo>
                    <a:pt x="44224" y="120373"/>
                    <a:pt x="28915" y="114032"/>
                    <a:pt x="17628" y="102745"/>
                  </a:cubicBezTo>
                  <a:cubicBezTo>
                    <a:pt x="6341" y="91458"/>
                    <a:pt x="0" y="76149"/>
                    <a:pt x="0" y="60187"/>
                  </a:cubicBezTo>
                  <a:lnTo>
                    <a:pt x="0" y="60187"/>
                  </a:lnTo>
                  <a:cubicBezTo>
                    <a:pt x="0" y="44224"/>
                    <a:pt x="6341" y="28915"/>
                    <a:pt x="17628" y="17628"/>
                  </a:cubicBezTo>
                  <a:cubicBezTo>
                    <a:pt x="28915" y="6341"/>
                    <a:pt x="44224" y="0"/>
                    <a:pt x="60187"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61"/>
            <p:cNvSpPr txBox="1"/>
            <p:nvPr/>
          </p:nvSpPr>
          <p:spPr>
            <a:xfrm>
              <a:off x="0" y="-47625"/>
              <a:ext cx="623263" cy="16799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43" name="Google Shape;2043;p61"/>
          <p:cNvSpPr/>
          <p:nvPr/>
        </p:nvSpPr>
        <p:spPr>
          <a:xfrm>
            <a:off x="3528290" y="6003443"/>
            <a:ext cx="11231419" cy="2815073"/>
          </a:xfrm>
          <a:custGeom>
            <a:rect b="b" l="l" r="r" t="t"/>
            <a:pathLst>
              <a:path extrusionOk="0" h="2815073" w="11231419">
                <a:moveTo>
                  <a:pt x="0" y="0"/>
                </a:moveTo>
                <a:lnTo>
                  <a:pt x="11231420" y="0"/>
                </a:lnTo>
                <a:lnTo>
                  <a:pt x="11231420" y="2815073"/>
                </a:lnTo>
                <a:lnTo>
                  <a:pt x="0" y="281507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61"/>
          <p:cNvSpPr txBox="1"/>
          <p:nvPr/>
        </p:nvSpPr>
        <p:spPr>
          <a:xfrm>
            <a:off x="712467" y="1604769"/>
            <a:ext cx="17116286" cy="420206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Minkowski distance: This distance measure is the generalized form of Euclidean and Manhattan distance metrics. The parameter, p, in the formula below, allows for the creation of other distance metrics. Euclidean distance is represented by this formula when p is equal to two, and Manhattan distance is denoted with p equal to one.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048" name="Shape 2048"/>
        <p:cNvGrpSpPr/>
        <p:nvPr/>
      </p:nvGrpSpPr>
      <p:grpSpPr>
        <a:xfrm>
          <a:off x="0" y="0"/>
          <a:ext cx="0" cy="0"/>
          <a:chOff x="0" y="0"/>
          <a:chExt cx="0" cy="0"/>
        </a:xfrm>
      </p:grpSpPr>
      <p:grpSp>
        <p:nvGrpSpPr>
          <p:cNvPr id="2049" name="Google Shape;2049;p62"/>
          <p:cNvGrpSpPr/>
          <p:nvPr/>
        </p:nvGrpSpPr>
        <p:grpSpPr>
          <a:xfrm>
            <a:off x="561257" y="303372"/>
            <a:ext cx="6676549" cy="9680257"/>
            <a:chOff x="12700" y="0"/>
            <a:chExt cx="8902065" cy="12907009"/>
          </a:xfrm>
        </p:grpSpPr>
        <p:cxnSp>
          <p:nvCxnSpPr>
            <p:cNvPr id="2050" name="Google Shape;2050;p62"/>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51" name="Google Shape;2051;p62"/>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52" name="Google Shape;2052;p62"/>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053" name="Google Shape;2053;p62"/>
            <p:cNvGrpSpPr/>
            <p:nvPr/>
          </p:nvGrpSpPr>
          <p:grpSpPr>
            <a:xfrm>
              <a:off x="8423275" y="0"/>
              <a:ext cx="491490" cy="491490"/>
              <a:chOff x="0" y="0"/>
              <a:chExt cx="812800" cy="812800"/>
            </a:xfrm>
          </p:grpSpPr>
          <p:sp>
            <p:nvSpPr>
              <p:cNvPr id="2054" name="Google Shape;2054;p6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6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6" name="Google Shape;2056;p62"/>
            <p:cNvGrpSpPr/>
            <p:nvPr/>
          </p:nvGrpSpPr>
          <p:grpSpPr>
            <a:xfrm>
              <a:off x="8423275" y="12415519"/>
              <a:ext cx="491490" cy="491490"/>
              <a:chOff x="0" y="0"/>
              <a:chExt cx="812800" cy="812800"/>
            </a:xfrm>
          </p:grpSpPr>
          <p:sp>
            <p:nvSpPr>
              <p:cNvPr id="2057" name="Google Shape;2057;p6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6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59" name="Google Shape;2059;p62"/>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60" name="Google Shape;2060;p62"/>
          <p:cNvGrpSpPr/>
          <p:nvPr/>
        </p:nvGrpSpPr>
        <p:grpSpPr>
          <a:xfrm>
            <a:off x="822108" y="822960"/>
            <a:ext cx="2933028" cy="713220"/>
            <a:chOff x="0" y="0"/>
            <a:chExt cx="3910704" cy="950960"/>
          </a:xfrm>
        </p:grpSpPr>
        <p:sp>
          <p:nvSpPr>
            <p:cNvPr id="2061" name="Google Shape;2061;p6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6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grpSp>
        <p:nvGrpSpPr>
          <p:cNvPr id="2063" name="Google Shape;2063;p62"/>
          <p:cNvGrpSpPr/>
          <p:nvPr/>
        </p:nvGrpSpPr>
        <p:grpSpPr>
          <a:xfrm>
            <a:off x="2022785" y="4038270"/>
            <a:ext cx="14463997" cy="5423668"/>
            <a:chOff x="0" y="-47625"/>
            <a:chExt cx="623263" cy="233709"/>
          </a:xfrm>
        </p:grpSpPr>
        <p:sp>
          <p:nvSpPr>
            <p:cNvPr id="2064" name="Google Shape;2064;p62"/>
            <p:cNvSpPr/>
            <p:nvPr/>
          </p:nvSpPr>
          <p:spPr>
            <a:xfrm>
              <a:off x="0" y="0"/>
              <a:ext cx="623263" cy="186084"/>
            </a:xfrm>
            <a:custGeom>
              <a:rect b="b" l="l" r="r" t="t"/>
              <a:pathLst>
                <a:path extrusionOk="0" h="186084" w="623263">
                  <a:moveTo>
                    <a:pt x="93042" y="0"/>
                  </a:moveTo>
                  <a:lnTo>
                    <a:pt x="530221" y="0"/>
                  </a:lnTo>
                  <a:cubicBezTo>
                    <a:pt x="554897" y="0"/>
                    <a:pt x="578563" y="9803"/>
                    <a:pt x="596012" y="27251"/>
                  </a:cubicBezTo>
                  <a:cubicBezTo>
                    <a:pt x="613461" y="44700"/>
                    <a:pt x="623263" y="68366"/>
                    <a:pt x="623263" y="93042"/>
                  </a:cubicBezTo>
                  <a:lnTo>
                    <a:pt x="623263" y="93042"/>
                  </a:lnTo>
                  <a:cubicBezTo>
                    <a:pt x="623263" y="144428"/>
                    <a:pt x="581607" y="186084"/>
                    <a:pt x="530221" y="186084"/>
                  </a:cubicBezTo>
                  <a:lnTo>
                    <a:pt x="93042" y="186084"/>
                  </a:lnTo>
                  <a:cubicBezTo>
                    <a:pt x="41656" y="186084"/>
                    <a:pt x="0" y="144428"/>
                    <a:pt x="0" y="93042"/>
                  </a:cubicBezTo>
                  <a:lnTo>
                    <a:pt x="0" y="93042"/>
                  </a:lnTo>
                  <a:cubicBezTo>
                    <a:pt x="0" y="41656"/>
                    <a:pt x="41656" y="0"/>
                    <a:pt x="93042" y="0"/>
                  </a:cubicBezTo>
                  <a:close/>
                </a:path>
              </a:pathLst>
            </a:custGeom>
            <a:solidFill>
              <a:srgbClr val="E1F6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62"/>
            <p:cNvSpPr txBox="1"/>
            <p:nvPr/>
          </p:nvSpPr>
          <p:spPr>
            <a:xfrm>
              <a:off x="0" y="-47625"/>
              <a:ext cx="623263" cy="23370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66" name="Google Shape;2066;p62"/>
          <p:cNvSpPr/>
          <p:nvPr/>
        </p:nvSpPr>
        <p:spPr>
          <a:xfrm>
            <a:off x="3468042" y="4949580"/>
            <a:ext cx="11573483" cy="4512358"/>
          </a:xfrm>
          <a:custGeom>
            <a:rect b="b" l="l" r="r" t="t"/>
            <a:pathLst>
              <a:path extrusionOk="0" h="4512358" w="11573483">
                <a:moveTo>
                  <a:pt x="0" y="0"/>
                </a:moveTo>
                <a:lnTo>
                  <a:pt x="11573483" y="0"/>
                </a:lnTo>
                <a:lnTo>
                  <a:pt x="11573483" y="4512358"/>
                </a:lnTo>
                <a:lnTo>
                  <a:pt x="0" y="451235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62"/>
          <p:cNvSpPr txBox="1"/>
          <p:nvPr/>
        </p:nvSpPr>
        <p:spPr>
          <a:xfrm>
            <a:off x="712467" y="1604769"/>
            <a:ext cx="17116286" cy="3344811"/>
          </a:xfrm>
          <a:prstGeom prst="rect">
            <a:avLst/>
          </a:prstGeom>
          <a:noFill/>
          <a:ln>
            <a:noFill/>
          </a:ln>
        </p:spPr>
        <p:txBody>
          <a:bodyPr anchorCtr="0" anchor="t" bIns="0" lIns="0" spcFirstLastPara="1" rIns="0" wrap="square" tIns="0">
            <a:spAutoFit/>
          </a:bodyPr>
          <a:lstStyle/>
          <a:p>
            <a:pPr indent="-356223" lvl="1" marL="712446" marR="0" rtl="0" algn="l">
              <a:lnSpc>
                <a:spcPct val="206032"/>
              </a:lnSpc>
              <a:spcBef>
                <a:spcPts val="0"/>
              </a:spcBef>
              <a:spcAft>
                <a:spcPts val="0"/>
              </a:spcAft>
              <a:buClr>
                <a:srgbClr val="FFFFFF"/>
              </a:buClr>
              <a:buSzPts val="3299"/>
              <a:buFont typeface="Arial"/>
              <a:buChar char="•"/>
            </a:pPr>
            <a:r>
              <a:rPr b="0" i="0" lang="en-US" sz="3299" u="none" cap="none" strike="noStrike">
                <a:solidFill>
                  <a:srgbClr val="FFFFFF"/>
                </a:solidFill>
                <a:latin typeface="Arial"/>
                <a:ea typeface="Arial"/>
                <a:cs typeface="Arial"/>
                <a:sym typeface="Arial"/>
              </a:rPr>
              <a:t> Hamming distance: This technique is used typically used with Boolean or string vectors, identifying the points where the vectors do not match. As a result, it has also been referred to as the overlap metric. This can be represented with the following formula: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071" name="Shape 2071"/>
        <p:cNvGrpSpPr/>
        <p:nvPr/>
      </p:nvGrpSpPr>
      <p:grpSpPr>
        <a:xfrm>
          <a:off x="0" y="0"/>
          <a:ext cx="0" cy="0"/>
          <a:chOff x="0" y="0"/>
          <a:chExt cx="0" cy="0"/>
        </a:xfrm>
      </p:grpSpPr>
      <p:grpSp>
        <p:nvGrpSpPr>
          <p:cNvPr id="2072" name="Google Shape;2072;p63"/>
          <p:cNvGrpSpPr/>
          <p:nvPr/>
        </p:nvGrpSpPr>
        <p:grpSpPr>
          <a:xfrm>
            <a:off x="561257" y="303372"/>
            <a:ext cx="6676549" cy="9680257"/>
            <a:chOff x="12700" y="0"/>
            <a:chExt cx="8902065" cy="12907009"/>
          </a:xfrm>
        </p:grpSpPr>
        <p:cxnSp>
          <p:nvCxnSpPr>
            <p:cNvPr id="2073" name="Google Shape;2073;p63"/>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74" name="Google Shape;2074;p63"/>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075" name="Google Shape;2075;p63"/>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076" name="Google Shape;2076;p63"/>
            <p:cNvGrpSpPr/>
            <p:nvPr/>
          </p:nvGrpSpPr>
          <p:grpSpPr>
            <a:xfrm>
              <a:off x="8423275" y="0"/>
              <a:ext cx="491490" cy="491490"/>
              <a:chOff x="0" y="0"/>
              <a:chExt cx="812800" cy="812800"/>
            </a:xfrm>
          </p:grpSpPr>
          <p:sp>
            <p:nvSpPr>
              <p:cNvPr id="2077" name="Google Shape;2077;p6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6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79" name="Google Shape;2079;p63"/>
            <p:cNvGrpSpPr/>
            <p:nvPr/>
          </p:nvGrpSpPr>
          <p:grpSpPr>
            <a:xfrm>
              <a:off x="8423275" y="12415519"/>
              <a:ext cx="491490" cy="491490"/>
              <a:chOff x="0" y="0"/>
              <a:chExt cx="812800" cy="812800"/>
            </a:xfrm>
          </p:grpSpPr>
          <p:sp>
            <p:nvSpPr>
              <p:cNvPr id="2080" name="Google Shape;2080;p6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6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82" name="Google Shape;2082;p63"/>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83" name="Google Shape;2083;p63"/>
          <p:cNvGrpSpPr/>
          <p:nvPr/>
        </p:nvGrpSpPr>
        <p:grpSpPr>
          <a:xfrm>
            <a:off x="14574882" y="8977403"/>
            <a:ext cx="3372558" cy="1006227"/>
            <a:chOff x="0" y="0"/>
            <a:chExt cx="4496745" cy="1341635"/>
          </a:xfrm>
        </p:grpSpPr>
        <p:grpSp>
          <p:nvGrpSpPr>
            <p:cNvPr id="2084" name="Google Shape;2084;p63"/>
            <p:cNvGrpSpPr/>
            <p:nvPr/>
          </p:nvGrpSpPr>
          <p:grpSpPr>
            <a:xfrm rot="2700000">
              <a:off x="196478" y="196478"/>
              <a:ext cx="948679" cy="948679"/>
              <a:chOff x="0" y="0"/>
              <a:chExt cx="812800" cy="812800"/>
            </a:xfrm>
          </p:grpSpPr>
          <p:sp>
            <p:nvSpPr>
              <p:cNvPr id="2085" name="Google Shape;2085;p6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6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87" name="Google Shape;2087;p63"/>
            <p:cNvGrpSpPr/>
            <p:nvPr/>
          </p:nvGrpSpPr>
          <p:grpSpPr>
            <a:xfrm rot="2700000">
              <a:off x="1248181" y="196478"/>
              <a:ext cx="948679" cy="948679"/>
              <a:chOff x="0" y="0"/>
              <a:chExt cx="812800" cy="812800"/>
            </a:xfrm>
          </p:grpSpPr>
          <p:sp>
            <p:nvSpPr>
              <p:cNvPr id="2088" name="Google Shape;2088;p6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6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90" name="Google Shape;2090;p63"/>
            <p:cNvGrpSpPr/>
            <p:nvPr/>
          </p:nvGrpSpPr>
          <p:grpSpPr>
            <a:xfrm rot="2700000">
              <a:off x="2299885" y="196478"/>
              <a:ext cx="948679" cy="948679"/>
              <a:chOff x="0" y="0"/>
              <a:chExt cx="812800" cy="812800"/>
            </a:xfrm>
          </p:grpSpPr>
          <p:sp>
            <p:nvSpPr>
              <p:cNvPr id="2091" name="Google Shape;2091;p6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6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93" name="Google Shape;2093;p63"/>
            <p:cNvGrpSpPr/>
            <p:nvPr/>
          </p:nvGrpSpPr>
          <p:grpSpPr>
            <a:xfrm rot="2700000">
              <a:off x="3351588" y="196478"/>
              <a:ext cx="948679" cy="948679"/>
              <a:chOff x="0" y="0"/>
              <a:chExt cx="812800" cy="812800"/>
            </a:xfrm>
          </p:grpSpPr>
          <p:sp>
            <p:nvSpPr>
              <p:cNvPr id="2094" name="Google Shape;2094;p6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6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096" name="Google Shape;2096;p63"/>
          <p:cNvGrpSpPr/>
          <p:nvPr/>
        </p:nvGrpSpPr>
        <p:grpSpPr>
          <a:xfrm>
            <a:off x="822108" y="822960"/>
            <a:ext cx="2933028" cy="713220"/>
            <a:chOff x="0" y="0"/>
            <a:chExt cx="3910704" cy="950960"/>
          </a:xfrm>
        </p:grpSpPr>
        <p:sp>
          <p:nvSpPr>
            <p:cNvPr id="2097" name="Google Shape;2097;p6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6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099" name="Google Shape;2099;p63"/>
          <p:cNvSpPr txBox="1"/>
          <p:nvPr/>
        </p:nvSpPr>
        <p:spPr>
          <a:xfrm>
            <a:off x="474730" y="3903466"/>
            <a:ext cx="17472710" cy="3629640"/>
          </a:xfrm>
          <a:prstGeom prst="rect">
            <a:avLst/>
          </a:prstGeom>
          <a:noFill/>
          <a:ln>
            <a:noFill/>
          </a:ln>
        </p:spPr>
        <p:txBody>
          <a:bodyPr anchorCtr="0" anchor="t" bIns="0" lIns="0" spcFirstLastPara="1" rIns="0" wrap="square" tIns="0">
            <a:spAutoFit/>
          </a:bodyPr>
          <a:lstStyle/>
          <a:p>
            <a:pPr indent="-376212" lvl="1" marL="752424" marR="0" rtl="0" algn="l">
              <a:lnSpc>
                <a:spcPct val="140040"/>
              </a:lnSpc>
              <a:spcBef>
                <a:spcPts val="0"/>
              </a:spcBef>
              <a:spcAft>
                <a:spcPts val="0"/>
              </a:spcAft>
              <a:buClr>
                <a:srgbClr val="FFFFFF"/>
              </a:buClr>
              <a:buSzPts val="3484"/>
              <a:buFont typeface="Arial"/>
              <a:buChar char="•"/>
            </a:pPr>
            <a:r>
              <a:rPr b="0" i="0" lang="en-US" sz="3484" u="none" cap="none" strike="noStrike">
                <a:solidFill>
                  <a:srgbClr val="FFFFFF"/>
                </a:solidFill>
                <a:latin typeface="Arial"/>
                <a:ea typeface="Arial"/>
                <a:cs typeface="Arial"/>
                <a:sym typeface="Arial"/>
              </a:rPr>
              <a:t>Graph, count, and view label ratios to get an overview of terrorism Success.</a:t>
            </a:r>
            <a:endParaRPr/>
          </a:p>
          <a:p>
            <a:pPr indent="0" lvl="0" marL="0" marR="0" rtl="0" algn="l">
              <a:lnSpc>
                <a:spcPct val="140000"/>
              </a:lnSpc>
              <a:spcBef>
                <a:spcPts val="0"/>
              </a:spcBef>
              <a:spcAft>
                <a:spcPts val="0"/>
              </a:spcAft>
              <a:buNone/>
            </a:pPr>
            <a:r>
              <a:t/>
            </a:r>
            <a:endParaRPr sz="3484">
              <a:solidFill>
                <a:srgbClr val="FFFFFF"/>
              </a:solidFill>
              <a:latin typeface="Arial"/>
              <a:ea typeface="Arial"/>
              <a:cs typeface="Arial"/>
              <a:sym typeface="Arial"/>
            </a:endParaRPr>
          </a:p>
          <a:p>
            <a:pPr indent="-376212" lvl="1" marL="752424" marR="0" rtl="0" algn="l">
              <a:lnSpc>
                <a:spcPct val="140040"/>
              </a:lnSpc>
              <a:spcBef>
                <a:spcPts val="0"/>
              </a:spcBef>
              <a:spcAft>
                <a:spcPts val="0"/>
              </a:spcAft>
              <a:buClr>
                <a:srgbClr val="FFFFFF"/>
              </a:buClr>
              <a:buSzPts val="3484"/>
              <a:buFont typeface="Arial"/>
              <a:buChar char="•"/>
            </a:pPr>
            <a:r>
              <a:rPr b="0" i="0" lang="en-US" sz="3484" u="none" cap="none" strike="noStrike">
                <a:solidFill>
                  <a:srgbClr val="FFFFFF"/>
                </a:solidFill>
                <a:latin typeface="Arial"/>
                <a:ea typeface="Arial"/>
                <a:cs typeface="Arial"/>
                <a:sym typeface="Arial"/>
              </a:rPr>
              <a:t>Build decision properties, with the decision property as Success.</a:t>
            </a:r>
            <a:endParaRPr/>
          </a:p>
          <a:p>
            <a:pPr indent="0" lvl="0" marL="0" marR="0" rtl="0" algn="l">
              <a:lnSpc>
                <a:spcPct val="140000"/>
              </a:lnSpc>
              <a:spcBef>
                <a:spcPts val="0"/>
              </a:spcBef>
              <a:spcAft>
                <a:spcPts val="0"/>
              </a:spcAft>
              <a:buNone/>
            </a:pPr>
            <a:r>
              <a:t/>
            </a:r>
            <a:endParaRPr sz="3484">
              <a:solidFill>
                <a:srgbClr val="FFFFFF"/>
              </a:solidFill>
              <a:latin typeface="Arial"/>
              <a:ea typeface="Arial"/>
              <a:cs typeface="Arial"/>
              <a:sym typeface="Arial"/>
            </a:endParaRPr>
          </a:p>
          <a:p>
            <a:pPr indent="-376212" lvl="1" marL="752424" marR="0" rtl="0" algn="l">
              <a:lnSpc>
                <a:spcPct val="140040"/>
              </a:lnSpc>
              <a:spcBef>
                <a:spcPts val="0"/>
              </a:spcBef>
              <a:spcAft>
                <a:spcPts val="0"/>
              </a:spcAft>
              <a:buClr>
                <a:srgbClr val="FFFFFF"/>
              </a:buClr>
              <a:buSzPts val="3484"/>
              <a:buFont typeface="Arial"/>
              <a:buChar char="•"/>
            </a:pPr>
            <a:r>
              <a:rPr b="0" i="0" lang="en-US" sz="3484" u="none" cap="none" strike="noStrike">
                <a:solidFill>
                  <a:srgbClr val="FFFFFF"/>
                </a:solidFill>
                <a:latin typeface="Arial"/>
                <a:ea typeface="Arial"/>
                <a:cs typeface="Arial"/>
                <a:sym typeface="Arial"/>
              </a:rPr>
              <a:t>Preprocessing before training.</a:t>
            </a:r>
            <a:endParaRPr/>
          </a:p>
          <a:p>
            <a:pPr indent="0" lvl="0" marL="0" marR="0" rtl="0" algn="l">
              <a:lnSpc>
                <a:spcPct val="140000"/>
              </a:lnSpc>
              <a:spcBef>
                <a:spcPts val="0"/>
              </a:spcBef>
              <a:spcAft>
                <a:spcPts val="0"/>
              </a:spcAft>
              <a:buNone/>
            </a:pPr>
            <a:r>
              <a:t/>
            </a:r>
            <a:endParaRPr sz="3484">
              <a:solidFill>
                <a:srgbClr val="FFFFFF"/>
              </a:solidFill>
              <a:latin typeface="Arial"/>
              <a:ea typeface="Arial"/>
              <a:cs typeface="Arial"/>
              <a:sym typeface="Arial"/>
            </a:endParaRPr>
          </a:p>
        </p:txBody>
      </p:sp>
      <p:grpSp>
        <p:nvGrpSpPr>
          <p:cNvPr id="2100" name="Google Shape;2100;p63"/>
          <p:cNvGrpSpPr/>
          <p:nvPr/>
        </p:nvGrpSpPr>
        <p:grpSpPr>
          <a:xfrm>
            <a:off x="1481428" y="1455769"/>
            <a:ext cx="13953367" cy="1903390"/>
            <a:chOff x="0" y="-343043"/>
            <a:chExt cx="18604490" cy="2537854"/>
          </a:xfrm>
        </p:grpSpPr>
        <p:grpSp>
          <p:nvGrpSpPr>
            <p:cNvPr id="2101" name="Google Shape;2101;p63"/>
            <p:cNvGrpSpPr/>
            <p:nvPr/>
          </p:nvGrpSpPr>
          <p:grpSpPr>
            <a:xfrm>
              <a:off x="0" y="-80273"/>
              <a:ext cx="18048433" cy="2275084"/>
              <a:chOff x="0" y="-47625"/>
              <a:chExt cx="2505684" cy="315852"/>
            </a:xfrm>
          </p:grpSpPr>
          <p:sp>
            <p:nvSpPr>
              <p:cNvPr id="2102" name="Google Shape;2102;p63"/>
              <p:cNvSpPr/>
              <p:nvPr/>
            </p:nvSpPr>
            <p:spPr>
              <a:xfrm>
                <a:off x="0" y="0"/>
                <a:ext cx="2505684" cy="268227"/>
              </a:xfrm>
              <a:custGeom>
                <a:rect b="b" l="l" r="r" t="t"/>
                <a:pathLst>
                  <a:path extrusionOk="0" h="268227" w="2505684">
                    <a:moveTo>
                      <a:pt x="0" y="0"/>
                    </a:moveTo>
                    <a:lnTo>
                      <a:pt x="2505684" y="0"/>
                    </a:lnTo>
                    <a:lnTo>
                      <a:pt x="2505684" y="268227"/>
                    </a:lnTo>
                    <a:lnTo>
                      <a:pt x="0" y="26822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63"/>
              <p:cNvSpPr txBox="1"/>
              <p:nvPr/>
            </p:nvSpPr>
            <p:spPr>
              <a:xfrm>
                <a:off x="0" y="-47625"/>
                <a:ext cx="2505684" cy="315852"/>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04" name="Google Shape;2104;p63"/>
            <p:cNvGrpSpPr/>
            <p:nvPr/>
          </p:nvGrpSpPr>
          <p:grpSpPr>
            <a:xfrm>
              <a:off x="556057" y="-343043"/>
              <a:ext cx="18048433" cy="2275084"/>
              <a:chOff x="0" y="-47625"/>
              <a:chExt cx="2505684" cy="315852"/>
            </a:xfrm>
          </p:grpSpPr>
          <p:sp>
            <p:nvSpPr>
              <p:cNvPr id="2105" name="Google Shape;2105;p63"/>
              <p:cNvSpPr/>
              <p:nvPr/>
            </p:nvSpPr>
            <p:spPr>
              <a:xfrm>
                <a:off x="0" y="0"/>
                <a:ext cx="2505684" cy="268227"/>
              </a:xfrm>
              <a:custGeom>
                <a:rect b="b" l="l" r="r" t="t"/>
                <a:pathLst>
                  <a:path extrusionOk="0" h="268227" w="2505684">
                    <a:moveTo>
                      <a:pt x="0" y="0"/>
                    </a:moveTo>
                    <a:lnTo>
                      <a:pt x="2505684" y="0"/>
                    </a:lnTo>
                    <a:lnTo>
                      <a:pt x="2505684" y="268227"/>
                    </a:lnTo>
                    <a:lnTo>
                      <a:pt x="0" y="268227"/>
                    </a:lnTo>
                    <a:close/>
                  </a:path>
                </a:pathLst>
              </a:custGeom>
              <a:solidFill>
                <a:srgbClr val="D3F6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63"/>
              <p:cNvSpPr txBox="1"/>
              <p:nvPr/>
            </p:nvSpPr>
            <p:spPr>
              <a:xfrm>
                <a:off x="0" y="-47625"/>
                <a:ext cx="2505684" cy="315852"/>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07" name="Google Shape;2107;p63"/>
          <p:cNvSpPr txBox="1"/>
          <p:nvPr/>
        </p:nvSpPr>
        <p:spPr>
          <a:xfrm>
            <a:off x="2048107" y="1861316"/>
            <a:ext cx="13386688" cy="1078682"/>
          </a:xfrm>
          <a:prstGeom prst="rect">
            <a:avLst/>
          </a:prstGeom>
          <a:noFill/>
          <a:ln>
            <a:noFill/>
          </a:ln>
        </p:spPr>
        <p:txBody>
          <a:bodyPr anchorCtr="0" anchor="t" bIns="0" lIns="0" spcFirstLastPara="1" rIns="0" wrap="square" tIns="0">
            <a:spAutoFit/>
          </a:bodyPr>
          <a:lstStyle/>
          <a:p>
            <a:pPr indent="0" lvl="0" marL="0" marR="0" rtl="0" algn="l">
              <a:lnSpc>
                <a:spcPct val="120019"/>
              </a:lnSpc>
              <a:spcBef>
                <a:spcPts val="0"/>
              </a:spcBef>
              <a:spcAft>
                <a:spcPts val="0"/>
              </a:spcAft>
              <a:buNone/>
            </a:pPr>
            <a:r>
              <a:rPr b="1" lang="en-US" sz="7158">
                <a:solidFill>
                  <a:srgbClr val="100F0D"/>
                </a:solidFill>
                <a:latin typeface="Oswald"/>
                <a:ea typeface="Oswald"/>
                <a:cs typeface="Oswald"/>
                <a:sym typeface="Oswald"/>
              </a:rPr>
              <a:t>Experiments on Jupyter Notebook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111" name="Shape 2111"/>
        <p:cNvGrpSpPr/>
        <p:nvPr/>
      </p:nvGrpSpPr>
      <p:grpSpPr>
        <a:xfrm>
          <a:off x="0" y="0"/>
          <a:ext cx="0" cy="0"/>
          <a:chOff x="0" y="0"/>
          <a:chExt cx="0" cy="0"/>
        </a:xfrm>
      </p:grpSpPr>
      <p:grpSp>
        <p:nvGrpSpPr>
          <p:cNvPr id="2112" name="Google Shape;2112;p64"/>
          <p:cNvGrpSpPr/>
          <p:nvPr/>
        </p:nvGrpSpPr>
        <p:grpSpPr>
          <a:xfrm>
            <a:off x="561257" y="303372"/>
            <a:ext cx="6676549" cy="9680257"/>
            <a:chOff x="12700" y="0"/>
            <a:chExt cx="8902065" cy="12907009"/>
          </a:xfrm>
        </p:grpSpPr>
        <p:cxnSp>
          <p:nvCxnSpPr>
            <p:cNvPr id="2113" name="Google Shape;2113;p6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14" name="Google Shape;2114;p6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15" name="Google Shape;2115;p6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116" name="Google Shape;2116;p64"/>
            <p:cNvGrpSpPr/>
            <p:nvPr/>
          </p:nvGrpSpPr>
          <p:grpSpPr>
            <a:xfrm>
              <a:off x="8423275" y="0"/>
              <a:ext cx="491490" cy="491490"/>
              <a:chOff x="0" y="0"/>
              <a:chExt cx="812800" cy="812800"/>
            </a:xfrm>
          </p:grpSpPr>
          <p:sp>
            <p:nvSpPr>
              <p:cNvPr id="2117" name="Google Shape;2117;p6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6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19" name="Google Shape;2119;p64"/>
            <p:cNvGrpSpPr/>
            <p:nvPr/>
          </p:nvGrpSpPr>
          <p:grpSpPr>
            <a:xfrm>
              <a:off x="8423275" y="12415519"/>
              <a:ext cx="491490" cy="491490"/>
              <a:chOff x="0" y="0"/>
              <a:chExt cx="812800" cy="812800"/>
            </a:xfrm>
          </p:grpSpPr>
          <p:sp>
            <p:nvSpPr>
              <p:cNvPr id="2120" name="Google Shape;2120;p6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6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22" name="Google Shape;2122;p64"/>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23" name="Google Shape;2123;p64"/>
          <p:cNvGrpSpPr/>
          <p:nvPr/>
        </p:nvGrpSpPr>
        <p:grpSpPr>
          <a:xfrm>
            <a:off x="14574882" y="8977403"/>
            <a:ext cx="3372558" cy="1006227"/>
            <a:chOff x="0" y="0"/>
            <a:chExt cx="4496745" cy="1341635"/>
          </a:xfrm>
        </p:grpSpPr>
        <p:grpSp>
          <p:nvGrpSpPr>
            <p:cNvPr id="2124" name="Google Shape;2124;p64"/>
            <p:cNvGrpSpPr/>
            <p:nvPr/>
          </p:nvGrpSpPr>
          <p:grpSpPr>
            <a:xfrm rot="2700000">
              <a:off x="196478" y="196478"/>
              <a:ext cx="948679" cy="948679"/>
              <a:chOff x="0" y="0"/>
              <a:chExt cx="812800" cy="812800"/>
            </a:xfrm>
          </p:grpSpPr>
          <p:sp>
            <p:nvSpPr>
              <p:cNvPr id="2125" name="Google Shape;2125;p6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6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27" name="Google Shape;2127;p64"/>
            <p:cNvGrpSpPr/>
            <p:nvPr/>
          </p:nvGrpSpPr>
          <p:grpSpPr>
            <a:xfrm rot="2700000">
              <a:off x="1248181" y="196478"/>
              <a:ext cx="948679" cy="948679"/>
              <a:chOff x="0" y="0"/>
              <a:chExt cx="812800" cy="812800"/>
            </a:xfrm>
          </p:grpSpPr>
          <p:sp>
            <p:nvSpPr>
              <p:cNvPr id="2128" name="Google Shape;2128;p6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6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30" name="Google Shape;2130;p64"/>
            <p:cNvGrpSpPr/>
            <p:nvPr/>
          </p:nvGrpSpPr>
          <p:grpSpPr>
            <a:xfrm rot="2700000">
              <a:off x="2299885" y="196478"/>
              <a:ext cx="948679" cy="948679"/>
              <a:chOff x="0" y="0"/>
              <a:chExt cx="812800" cy="812800"/>
            </a:xfrm>
          </p:grpSpPr>
          <p:sp>
            <p:nvSpPr>
              <p:cNvPr id="2131" name="Google Shape;2131;p6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2" name="Google Shape;2132;p6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33" name="Google Shape;2133;p64"/>
            <p:cNvGrpSpPr/>
            <p:nvPr/>
          </p:nvGrpSpPr>
          <p:grpSpPr>
            <a:xfrm rot="2700000">
              <a:off x="3351588" y="196478"/>
              <a:ext cx="948679" cy="948679"/>
              <a:chOff x="0" y="0"/>
              <a:chExt cx="812800" cy="812800"/>
            </a:xfrm>
          </p:grpSpPr>
          <p:sp>
            <p:nvSpPr>
              <p:cNvPr id="2134" name="Google Shape;2134;p6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5" name="Google Shape;2135;p6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136" name="Google Shape;2136;p64"/>
          <p:cNvGrpSpPr/>
          <p:nvPr/>
        </p:nvGrpSpPr>
        <p:grpSpPr>
          <a:xfrm>
            <a:off x="822108" y="822960"/>
            <a:ext cx="2933028" cy="713220"/>
            <a:chOff x="0" y="0"/>
            <a:chExt cx="3910704" cy="950960"/>
          </a:xfrm>
        </p:grpSpPr>
        <p:sp>
          <p:nvSpPr>
            <p:cNvPr id="2137" name="Google Shape;2137;p6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6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139" name="Google Shape;2139;p64"/>
          <p:cNvSpPr/>
          <p:nvPr/>
        </p:nvSpPr>
        <p:spPr>
          <a:xfrm>
            <a:off x="1097323" y="4716354"/>
            <a:ext cx="16093354" cy="1331640"/>
          </a:xfrm>
          <a:custGeom>
            <a:rect b="b" l="l" r="r" t="t"/>
            <a:pathLst>
              <a:path extrusionOk="0" h="1331640" w="16093354">
                <a:moveTo>
                  <a:pt x="0" y="0"/>
                </a:moveTo>
                <a:lnTo>
                  <a:pt x="16093354" y="0"/>
                </a:lnTo>
                <a:lnTo>
                  <a:pt x="16093354" y="1331640"/>
                </a:lnTo>
                <a:lnTo>
                  <a:pt x="0" y="133164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64"/>
          <p:cNvSpPr txBox="1"/>
          <p:nvPr/>
        </p:nvSpPr>
        <p:spPr>
          <a:xfrm>
            <a:off x="1028700" y="1996028"/>
            <a:ext cx="12214676"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Separating train and test data</a:t>
            </a:r>
            <a:endParaRPr/>
          </a:p>
        </p:txBody>
      </p:sp>
      <p:sp>
        <p:nvSpPr>
          <p:cNvPr id="2141" name="Google Shape;2141;p64"/>
          <p:cNvSpPr txBox="1"/>
          <p:nvPr/>
        </p:nvSpPr>
        <p:spPr>
          <a:xfrm>
            <a:off x="1028700" y="3393193"/>
            <a:ext cx="16544361" cy="773061"/>
          </a:xfrm>
          <a:prstGeom prst="rect">
            <a:avLst/>
          </a:prstGeom>
          <a:noFill/>
          <a:ln>
            <a:noFill/>
          </a:ln>
        </p:spPr>
        <p:txBody>
          <a:bodyPr anchorCtr="0" anchor="t" bIns="0" lIns="0" spcFirstLastPara="1" rIns="0" wrap="square" tIns="0">
            <a:spAutoFit/>
          </a:bodyPr>
          <a:lstStyle/>
          <a:p>
            <a:pPr indent="0" lvl="0" marL="0" marR="0" rtl="0" algn="l">
              <a:lnSpc>
                <a:spcPct val="206032"/>
              </a:lnSpc>
              <a:spcBef>
                <a:spcPts val="0"/>
              </a:spcBef>
              <a:spcAft>
                <a:spcPts val="0"/>
              </a:spcAft>
              <a:buNone/>
            </a:pPr>
            <a:r>
              <a:rPr lang="en-US" sz="3299">
                <a:solidFill>
                  <a:srgbClr val="FFFFFF"/>
                </a:solidFill>
                <a:latin typeface="Arial"/>
                <a:ea typeface="Arial"/>
                <a:cs typeface="Arial"/>
                <a:sym typeface="Arial"/>
              </a:rPr>
              <a:t> Train data accounts for 70%, test accounts for 30%</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145" name="Shape 2145"/>
        <p:cNvGrpSpPr/>
        <p:nvPr/>
      </p:nvGrpSpPr>
      <p:grpSpPr>
        <a:xfrm>
          <a:off x="0" y="0"/>
          <a:ext cx="0" cy="0"/>
          <a:chOff x="0" y="0"/>
          <a:chExt cx="0" cy="0"/>
        </a:xfrm>
      </p:grpSpPr>
      <p:grpSp>
        <p:nvGrpSpPr>
          <p:cNvPr id="2146" name="Google Shape;2146;p65"/>
          <p:cNvGrpSpPr/>
          <p:nvPr/>
        </p:nvGrpSpPr>
        <p:grpSpPr>
          <a:xfrm>
            <a:off x="561257" y="303372"/>
            <a:ext cx="6676549" cy="9680257"/>
            <a:chOff x="12700" y="0"/>
            <a:chExt cx="8902065" cy="12907009"/>
          </a:xfrm>
        </p:grpSpPr>
        <p:cxnSp>
          <p:nvCxnSpPr>
            <p:cNvPr id="2147" name="Google Shape;2147;p6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48" name="Google Shape;2148;p6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49" name="Google Shape;2149;p6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150" name="Google Shape;2150;p65"/>
            <p:cNvGrpSpPr/>
            <p:nvPr/>
          </p:nvGrpSpPr>
          <p:grpSpPr>
            <a:xfrm>
              <a:off x="8423275" y="0"/>
              <a:ext cx="491490" cy="491490"/>
              <a:chOff x="0" y="0"/>
              <a:chExt cx="812800" cy="812800"/>
            </a:xfrm>
          </p:grpSpPr>
          <p:sp>
            <p:nvSpPr>
              <p:cNvPr id="2151" name="Google Shape;2151;p6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2" name="Google Shape;2152;p6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53" name="Google Shape;2153;p65"/>
            <p:cNvGrpSpPr/>
            <p:nvPr/>
          </p:nvGrpSpPr>
          <p:grpSpPr>
            <a:xfrm>
              <a:off x="8423275" y="12415519"/>
              <a:ext cx="491490" cy="491490"/>
              <a:chOff x="0" y="0"/>
              <a:chExt cx="812800" cy="812800"/>
            </a:xfrm>
          </p:grpSpPr>
          <p:sp>
            <p:nvSpPr>
              <p:cNvPr id="2154" name="Google Shape;2154;p6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5" name="Google Shape;2155;p6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56" name="Google Shape;2156;p65"/>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57" name="Google Shape;2157;p65"/>
          <p:cNvGrpSpPr/>
          <p:nvPr/>
        </p:nvGrpSpPr>
        <p:grpSpPr>
          <a:xfrm>
            <a:off x="14574882" y="8977403"/>
            <a:ext cx="3372558" cy="1006227"/>
            <a:chOff x="0" y="0"/>
            <a:chExt cx="4496745" cy="1341635"/>
          </a:xfrm>
        </p:grpSpPr>
        <p:grpSp>
          <p:nvGrpSpPr>
            <p:cNvPr id="2158" name="Google Shape;2158;p65"/>
            <p:cNvGrpSpPr/>
            <p:nvPr/>
          </p:nvGrpSpPr>
          <p:grpSpPr>
            <a:xfrm rot="2700000">
              <a:off x="196478" y="196478"/>
              <a:ext cx="948679" cy="948679"/>
              <a:chOff x="0" y="0"/>
              <a:chExt cx="812800" cy="812800"/>
            </a:xfrm>
          </p:grpSpPr>
          <p:sp>
            <p:nvSpPr>
              <p:cNvPr id="2159" name="Google Shape;2159;p6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0" name="Google Shape;2160;p6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61" name="Google Shape;2161;p65"/>
            <p:cNvGrpSpPr/>
            <p:nvPr/>
          </p:nvGrpSpPr>
          <p:grpSpPr>
            <a:xfrm rot="2700000">
              <a:off x="1248181" y="196478"/>
              <a:ext cx="948679" cy="948679"/>
              <a:chOff x="0" y="0"/>
              <a:chExt cx="812800" cy="812800"/>
            </a:xfrm>
          </p:grpSpPr>
          <p:sp>
            <p:nvSpPr>
              <p:cNvPr id="2162" name="Google Shape;2162;p6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3" name="Google Shape;2163;p6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64" name="Google Shape;2164;p65"/>
            <p:cNvGrpSpPr/>
            <p:nvPr/>
          </p:nvGrpSpPr>
          <p:grpSpPr>
            <a:xfrm rot="2700000">
              <a:off x="2299885" y="196478"/>
              <a:ext cx="948679" cy="948679"/>
              <a:chOff x="0" y="0"/>
              <a:chExt cx="812800" cy="812800"/>
            </a:xfrm>
          </p:grpSpPr>
          <p:sp>
            <p:nvSpPr>
              <p:cNvPr id="2165" name="Google Shape;2165;p6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6" name="Google Shape;2166;p6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67" name="Google Shape;2167;p65"/>
            <p:cNvGrpSpPr/>
            <p:nvPr/>
          </p:nvGrpSpPr>
          <p:grpSpPr>
            <a:xfrm rot="2700000">
              <a:off x="3351588" y="196478"/>
              <a:ext cx="948679" cy="948679"/>
              <a:chOff x="0" y="0"/>
              <a:chExt cx="812800" cy="812800"/>
            </a:xfrm>
          </p:grpSpPr>
          <p:sp>
            <p:nvSpPr>
              <p:cNvPr id="2168" name="Google Shape;2168;p6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9" name="Google Shape;2169;p6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170" name="Google Shape;2170;p65"/>
          <p:cNvGrpSpPr/>
          <p:nvPr/>
        </p:nvGrpSpPr>
        <p:grpSpPr>
          <a:xfrm>
            <a:off x="822108" y="822960"/>
            <a:ext cx="2933028" cy="713220"/>
            <a:chOff x="0" y="0"/>
            <a:chExt cx="3910704" cy="950960"/>
          </a:xfrm>
        </p:grpSpPr>
        <p:sp>
          <p:nvSpPr>
            <p:cNvPr id="2171" name="Google Shape;2171;p6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2" name="Google Shape;2172;p6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173" name="Google Shape;2173;p65"/>
          <p:cNvSpPr/>
          <p:nvPr/>
        </p:nvSpPr>
        <p:spPr>
          <a:xfrm>
            <a:off x="902259" y="3779855"/>
            <a:ext cx="16483482" cy="3834526"/>
          </a:xfrm>
          <a:custGeom>
            <a:rect b="b" l="l" r="r" t="t"/>
            <a:pathLst>
              <a:path extrusionOk="0" h="3834526" w="16483482">
                <a:moveTo>
                  <a:pt x="0" y="0"/>
                </a:moveTo>
                <a:lnTo>
                  <a:pt x="16483482" y="0"/>
                </a:lnTo>
                <a:lnTo>
                  <a:pt x="16483482" y="3834526"/>
                </a:lnTo>
                <a:lnTo>
                  <a:pt x="0" y="383452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4" name="Google Shape;2174;p65"/>
          <p:cNvSpPr txBox="1"/>
          <p:nvPr/>
        </p:nvSpPr>
        <p:spPr>
          <a:xfrm>
            <a:off x="1028700" y="1996028"/>
            <a:ext cx="11080537"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Decision Trees Algorithm</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178" name="Shape 2178"/>
        <p:cNvGrpSpPr/>
        <p:nvPr/>
      </p:nvGrpSpPr>
      <p:grpSpPr>
        <a:xfrm>
          <a:off x="0" y="0"/>
          <a:ext cx="0" cy="0"/>
          <a:chOff x="0" y="0"/>
          <a:chExt cx="0" cy="0"/>
        </a:xfrm>
      </p:grpSpPr>
      <p:grpSp>
        <p:nvGrpSpPr>
          <p:cNvPr id="2179" name="Google Shape;2179;p66"/>
          <p:cNvGrpSpPr/>
          <p:nvPr/>
        </p:nvGrpSpPr>
        <p:grpSpPr>
          <a:xfrm>
            <a:off x="561257" y="303372"/>
            <a:ext cx="6676549" cy="9680257"/>
            <a:chOff x="12700" y="0"/>
            <a:chExt cx="8902065" cy="12907009"/>
          </a:xfrm>
        </p:grpSpPr>
        <p:cxnSp>
          <p:nvCxnSpPr>
            <p:cNvPr id="2180" name="Google Shape;2180;p6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81" name="Google Shape;2181;p6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182" name="Google Shape;2182;p6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183" name="Google Shape;2183;p66"/>
            <p:cNvGrpSpPr/>
            <p:nvPr/>
          </p:nvGrpSpPr>
          <p:grpSpPr>
            <a:xfrm>
              <a:off x="8423275" y="0"/>
              <a:ext cx="491490" cy="491490"/>
              <a:chOff x="0" y="0"/>
              <a:chExt cx="812800" cy="812800"/>
            </a:xfrm>
          </p:grpSpPr>
          <p:sp>
            <p:nvSpPr>
              <p:cNvPr id="2184" name="Google Shape;2184;p6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6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86" name="Google Shape;2186;p66"/>
            <p:cNvGrpSpPr/>
            <p:nvPr/>
          </p:nvGrpSpPr>
          <p:grpSpPr>
            <a:xfrm>
              <a:off x="8423275" y="12415519"/>
              <a:ext cx="491490" cy="491490"/>
              <a:chOff x="0" y="0"/>
              <a:chExt cx="812800" cy="812800"/>
            </a:xfrm>
          </p:grpSpPr>
          <p:sp>
            <p:nvSpPr>
              <p:cNvPr id="2187" name="Google Shape;2187;p6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6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189" name="Google Shape;2189;p6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90" name="Google Shape;2190;p66"/>
          <p:cNvGrpSpPr/>
          <p:nvPr/>
        </p:nvGrpSpPr>
        <p:grpSpPr>
          <a:xfrm>
            <a:off x="14574882" y="8977403"/>
            <a:ext cx="3372558" cy="1006227"/>
            <a:chOff x="0" y="0"/>
            <a:chExt cx="4496745" cy="1341635"/>
          </a:xfrm>
        </p:grpSpPr>
        <p:grpSp>
          <p:nvGrpSpPr>
            <p:cNvPr id="2191" name="Google Shape;2191;p66"/>
            <p:cNvGrpSpPr/>
            <p:nvPr/>
          </p:nvGrpSpPr>
          <p:grpSpPr>
            <a:xfrm rot="2700000">
              <a:off x="196478" y="196478"/>
              <a:ext cx="948679" cy="948679"/>
              <a:chOff x="0" y="0"/>
              <a:chExt cx="812800" cy="812800"/>
            </a:xfrm>
          </p:grpSpPr>
          <p:sp>
            <p:nvSpPr>
              <p:cNvPr id="2192" name="Google Shape;2192;p6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3" name="Google Shape;2193;p6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94" name="Google Shape;2194;p66"/>
            <p:cNvGrpSpPr/>
            <p:nvPr/>
          </p:nvGrpSpPr>
          <p:grpSpPr>
            <a:xfrm rot="2700000">
              <a:off x="1248181" y="196478"/>
              <a:ext cx="948679" cy="948679"/>
              <a:chOff x="0" y="0"/>
              <a:chExt cx="812800" cy="812800"/>
            </a:xfrm>
          </p:grpSpPr>
          <p:sp>
            <p:nvSpPr>
              <p:cNvPr id="2195" name="Google Shape;2195;p6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6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97" name="Google Shape;2197;p66"/>
            <p:cNvGrpSpPr/>
            <p:nvPr/>
          </p:nvGrpSpPr>
          <p:grpSpPr>
            <a:xfrm rot="2700000">
              <a:off x="2299885" y="196478"/>
              <a:ext cx="948679" cy="948679"/>
              <a:chOff x="0" y="0"/>
              <a:chExt cx="812800" cy="812800"/>
            </a:xfrm>
          </p:grpSpPr>
          <p:sp>
            <p:nvSpPr>
              <p:cNvPr id="2198" name="Google Shape;2198;p6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6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00" name="Google Shape;2200;p66"/>
            <p:cNvGrpSpPr/>
            <p:nvPr/>
          </p:nvGrpSpPr>
          <p:grpSpPr>
            <a:xfrm rot="2700000">
              <a:off x="3351588" y="196478"/>
              <a:ext cx="948679" cy="948679"/>
              <a:chOff x="0" y="0"/>
              <a:chExt cx="812800" cy="812800"/>
            </a:xfrm>
          </p:grpSpPr>
          <p:sp>
            <p:nvSpPr>
              <p:cNvPr id="2201" name="Google Shape;2201;p6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2" name="Google Shape;2202;p6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03" name="Google Shape;2203;p66"/>
          <p:cNvGrpSpPr/>
          <p:nvPr/>
        </p:nvGrpSpPr>
        <p:grpSpPr>
          <a:xfrm>
            <a:off x="822108" y="822960"/>
            <a:ext cx="2933028" cy="713220"/>
            <a:chOff x="0" y="0"/>
            <a:chExt cx="3910704" cy="950960"/>
          </a:xfrm>
        </p:grpSpPr>
        <p:sp>
          <p:nvSpPr>
            <p:cNvPr id="2204" name="Google Shape;2204;p6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5" name="Google Shape;2205;p6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206" name="Google Shape;2206;p66"/>
          <p:cNvSpPr/>
          <p:nvPr/>
        </p:nvSpPr>
        <p:spPr>
          <a:xfrm>
            <a:off x="907019" y="3401117"/>
            <a:ext cx="16473963" cy="4839434"/>
          </a:xfrm>
          <a:custGeom>
            <a:rect b="b" l="l" r="r" t="t"/>
            <a:pathLst>
              <a:path extrusionOk="0" h="4839434" w="16473963">
                <a:moveTo>
                  <a:pt x="0" y="0"/>
                </a:moveTo>
                <a:lnTo>
                  <a:pt x="16473962" y="0"/>
                </a:lnTo>
                <a:lnTo>
                  <a:pt x="16473962" y="4839434"/>
                </a:lnTo>
                <a:lnTo>
                  <a:pt x="0" y="483943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7" name="Google Shape;2207;p66"/>
          <p:cNvSpPr txBox="1"/>
          <p:nvPr/>
        </p:nvSpPr>
        <p:spPr>
          <a:xfrm>
            <a:off x="1028700" y="1996028"/>
            <a:ext cx="11104165"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Decision Trees Algorithm</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211" name="Shape 2211"/>
        <p:cNvGrpSpPr/>
        <p:nvPr/>
      </p:nvGrpSpPr>
      <p:grpSpPr>
        <a:xfrm>
          <a:off x="0" y="0"/>
          <a:ext cx="0" cy="0"/>
          <a:chOff x="0" y="0"/>
          <a:chExt cx="0" cy="0"/>
        </a:xfrm>
      </p:grpSpPr>
      <p:grpSp>
        <p:nvGrpSpPr>
          <p:cNvPr id="2212" name="Google Shape;2212;p67"/>
          <p:cNvGrpSpPr/>
          <p:nvPr/>
        </p:nvGrpSpPr>
        <p:grpSpPr>
          <a:xfrm>
            <a:off x="561257" y="303372"/>
            <a:ext cx="6676549" cy="9680257"/>
            <a:chOff x="12700" y="0"/>
            <a:chExt cx="8902065" cy="12907009"/>
          </a:xfrm>
        </p:grpSpPr>
        <p:cxnSp>
          <p:nvCxnSpPr>
            <p:cNvPr id="2213" name="Google Shape;2213;p67"/>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214" name="Google Shape;2214;p67"/>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215" name="Google Shape;2215;p67"/>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216" name="Google Shape;2216;p67"/>
            <p:cNvGrpSpPr/>
            <p:nvPr/>
          </p:nvGrpSpPr>
          <p:grpSpPr>
            <a:xfrm>
              <a:off x="8423275" y="0"/>
              <a:ext cx="491490" cy="491490"/>
              <a:chOff x="0" y="0"/>
              <a:chExt cx="812800" cy="812800"/>
            </a:xfrm>
          </p:grpSpPr>
          <p:sp>
            <p:nvSpPr>
              <p:cNvPr id="2217" name="Google Shape;2217;p6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8" name="Google Shape;2218;p6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19" name="Google Shape;2219;p67"/>
            <p:cNvGrpSpPr/>
            <p:nvPr/>
          </p:nvGrpSpPr>
          <p:grpSpPr>
            <a:xfrm>
              <a:off x="8423275" y="12415519"/>
              <a:ext cx="491490" cy="491490"/>
              <a:chOff x="0" y="0"/>
              <a:chExt cx="812800" cy="812800"/>
            </a:xfrm>
          </p:grpSpPr>
          <p:sp>
            <p:nvSpPr>
              <p:cNvPr id="2220" name="Google Shape;2220;p6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1" name="Google Shape;2221;p6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222" name="Google Shape;2222;p67"/>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23" name="Google Shape;2223;p67"/>
          <p:cNvGrpSpPr/>
          <p:nvPr/>
        </p:nvGrpSpPr>
        <p:grpSpPr>
          <a:xfrm>
            <a:off x="14574882" y="8977403"/>
            <a:ext cx="3372558" cy="1006227"/>
            <a:chOff x="0" y="0"/>
            <a:chExt cx="4496745" cy="1341635"/>
          </a:xfrm>
        </p:grpSpPr>
        <p:grpSp>
          <p:nvGrpSpPr>
            <p:cNvPr id="2224" name="Google Shape;2224;p67"/>
            <p:cNvGrpSpPr/>
            <p:nvPr/>
          </p:nvGrpSpPr>
          <p:grpSpPr>
            <a:xfrm rot="2700000">
              <a:off x="196478" y="196478"/>
              <a:ext cx="948679" cy="948679"/>
              <a:chOff x="0" y="0"/>
              <a:chExt cx="812800" cy="812800"/>
            </a:xfrm>
          </p:grpSpPr>
          <p:sp>
            <p:nvSpPr>
              <p:cNvPr id="2225" name="Google Shape;2225;p6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6" name="Google Shape;2226;p6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27" name="Google Shape;2227;p67"/>
            <p:cNvGrpSpPr/>
            <p:nvPr/>
          </p:nvGrpSpPr>
          <p:grpSpPr>
            <a:xfrm rot="2700000">
              <a:off x="1248181" y="196478"/>
              <a:ext cx="948679" cy="948679"/>
              <a:chOff x="0" y="0"/>
              <a:chExt cx="812800" cy="812800"/>
            </a:xfrm>
          </p:grpSpPr>
          <p:sp>
            <p:nvSpPr>
              <p:cNvPr id="2228" name="Google Shape;2228;p6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9" name="Google Shape;2229;p6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30" name="Google Shape;2230;p67"/>
            <p:cNvGrpSpPr/>
            <p:nvPr/>
          </p:nvGrpSpPr>
          <p:grpSpPr>
            <a:xfrm rot="2700000">
              <a:off x="2299885" y="196478"/>
              <a:ext cx="948679" cy="948679"/>
              <a:chOff x="0" y="0"/>
              <a:chExt cx="812800" cy="812800"/>
            </a:xfrm>
          </p:grpSpPr>
          <p:sp>
            <p:nvSpPr>
              <p:cNvPr id="2231" name="Google Shape;2231;p6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2" name="Google Shape;2232;p6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33" name="Google Shape;2233;p67"/>
            <p:cNvGrpSpPr/>
            <p:nvPr/>
          </p:nvGrpSpPr>
          <p:grpSpPr>
            <a:xfrm rot="2700000">
              <a:off x="3351588" y="196478"/>
              <a:ext cx="948679" cy="948679"/>
              <a:chOff x="0" y="0"/>
              <a:chExt cx="812800" cy="812800"/>
            </a:xfrm>
          </p:grpSpPr>
          <p:sp>
            <p:nvSpPr>
              <p:cNvPr id="2234" name="Google Shape;2234;p6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5" name="Google Shape;2235;p6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36" name="Google Shape;2236;p67"/>
          <p:cNvGrpSpPr/>
          <p:nvPr/>
        </p:nvGrpSpPr>
        <p:grpSpPr>
          <a:xfrm>
            <a:off x="822108" y="822960"/>
            <a:ext cx="2933028" cy="713220"/>
            <a:chOff x="0" y="0"/>
            <a:chExt cx="3910704" cy="950960"/>
          </a:xfrm>
        </p:grpSpPr>
        <p:sp>
          <p:nvSpPr>
            <p:cNvPr id="2237" name="Google Shape;2237;p6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8" name="Google Shape;2238;p6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239" name="Google Shape;2239;p67"/>
          <p:cNvSpPr/>
          <p:nvPr/>
        </p:nvSpPr>
        <p:spPr>
          <a:xfrm>
            <a:off x="3601824" y="3134775"/>
            <a:ext cx="11084353" cy="4808764"/>
          </a:xfrm>
          <a:custGeom>
            <a:rect b="b" l="l" r="r" t="t"/>
            <a:pathLst>
              <a:path extrusionOk="0" h="4808764" w="11084353">
                <a:moveTo>
                  <a:pt x="0" y="0"/>
                </a:moveTo>
                <a:lnTo>
                  <a:pt x="11084352" y="0"/>
                </a:lnTo>
                <a:lnTo>
                  <a:pt x="11084352" y="4808764"/>
                </a:lnTo>
                <a:lnTo>
                  <a:pt x="0" y="480876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0" name="Google Shape;2240;p67"/>
          <p:cNvSpPr txBox="1"/>
          <p:nvPr/>
        </p:nvSpPr>
        <p:spPr>
          <a:xfrm>
            <a:off x="1028700" y="1877475"/>
            <a:ext cx="10986025"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Decision Trees Algorithm</a:t>
            </a:r>
            <a:endParaRPr/>
          </a:p>
        </p:txBody>
      </p:sp>
      <p:sp>
        <p:nvSpPr>
          <p:cNvPr id="2241" name="Google Shape;2241;p67"/>
          <p:cNvSpPr txBox="1"/>
          <p:nvPr/>
        </p:nvSpPr>
        <p:spPr>
          <a:xfrm>
            <a:off x="5998291" y="8081360"/>
            <a:ext cx="6291418" cy="128171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accuracy: 90.15%</a:t>
            </a:r>
            <a:endParaRPr/>
          </a:p>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runtime: 0.2894s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245" name="Shape 2245"/>
        <p:cNvGrpSpPr/>
        <p:nvPr/>
      </p:nvGrpSpPr>
      <p:grpSpPr>
        <a:xfrm>
          <a:off x="0" y="0"/>
          <a:ext cx="0" cy="0"/>
          <a:chOff x="0" y="0"/>
          <a:chExt cx="0" cy="0"/>
        </a:xfrm>
      </p:grpSpPr>
      <p:grpSp>
        <p:nvGrpSpPr>
          <p:cNvPr id="2246" name="Google Shape;2246;p68"/>
          <p:cNvGrpSpPr/>
          <p:nvPr/>
        </p:nvGrpSpPr>
        <p:grpSpPr>
          <a:xfrm>
            <a:off x="561257" y="303372"/>
            <a:ext cx="6676549" cy="9680257"/>
            <a:chOff x="12700" y="0"/>
            <a:chExt cx="8902065" cy="12907009"/>
          </a:xfrm>
        </p:grpSpPr>
        <p:cxnSp>
          <p:nvCxnSpPr>
            <p:cNvPr id="2247" name="Google Shape;2247;p68"/>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248" name="Google Shape;2248;p68"/>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249" name="Google Shape;2249;p68"/>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250" name="Google Shape;2250;p68"/>
            <p:cNvGrpSpPr/>
            <p:nvPr/>
          </p:nvGrpSpPr>
          <p:grpSpPr>
            <a:xfrm>
              <a:off x="8423275" y="0"/>
              <a:ext cx="491490" cy="491490"/>
              <a:chOff x="0" y="0"/>
              <a:chExt cx="812800" cy="812800"/>
            </a:xfrm>
          </p:grpSpPr>
          <p:sp>
            <p:nvSpPr>
              <p:cNvPr id="2251" name="Google Shape;2251;p6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2" name="Google Shape;2252;p6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53" name="Google Shape;2253;p68"/>
            <p:cNvGrpSpPr/>
            <p:nvPr/>
          </p:nvGrpSpPr>
          <p:grpSpPr>
            <a:xfrm>
              <a:off x="8423275" y="12415519"/>
              <a:ext cx="491490" cy="491490"/>
              <a:chOff x="0" y="0"/>
              <a:chExt cx="812800" cy="812800"/>
            </a:xfrm>
          </p:grpSpPr>
          <p:sp>
            <p:nvSpPr>
              <p:cNvPr id="2254" name="Google Shape;2254;p6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5" name="Google Shape;2255;p6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256" name="Google Shape;2256;p68"/>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57" name="Google Shape;2257;p68"/>
          <p:cNvGrpSpPr/>
          <p:nvPr/>
        </p:nvGrpSpPr>
        <p:grpSpPr>
          <a:xfrm>
            <a:off x="14574882" y="8977403"/>
            <a:ext cx="3372558" cy="1006227"/>
            <a:chOff x="0" y="0"/>
            <a:chExt cx="4496745" cy="1341635"/>
          </a:xfrm>
        </p:grpSpPr>
        <p:grpSp>
          <p:nvGrpSpPr>
            <p:cNvPr id="2258" name="Google Shape;2258;p68"/>
            <p:cNvGrpSpPr/>
            <p:nvPr/>
          </p:nvGrpSpPr>
          <p:grpSpPr>
            <a:xfrm rot="2700000">
              <a:off x="196478" y="196478"/>
              <a:ext cx="948679" cy="948679"/>
              <a:chOff x="0" y="0"/>
              <a:chExt cx="812800" cy="812800"/>
            </a:xfrm>
          </p:grpSpPr>
          <p:sp>
            <p:nvSpPr>
              <p:cNvPr id="2259" name="Google Shape;2259;p6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0" name="Google Shape;2260;p6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61" name="Google Shape;2261;p68"/>
            <p:cNvGrpSpPr/>
            <p:nvPr/>
          </p:nvGrpSpPr>
          <p:grpSpPr>
            <a:xfrm rot="2700000">
              <a:off x="1248181" y="196478"/>
              <a:ext cx="948679" cy="948679"/>
              <a:chOff x="0" y="0"/>
              <a:chExt cx="812800" cy="812800"/>
            </a:xfrm>
          </p:grpSpPr>
          <p:sp>
            <p:nvSpPr>
              <p:cNvPr id="2262" name="Google Shape;2262;p6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3" name="Google Shape;2263;p6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64" name="Google Shape;2264;p68"/>
            <p:cNvGrpSpPr/>
            <p:nvPr/>
          </p:nvGrpSpPr>
          <p:grpSpPr>
            <a:xfrm rot="2700000">
              <a:off x="2299885" y="196478"/>
              <a:ext cx="948679" cy="948679"/>
              <a:chOff x="0" y="0"/>
              <a:chExt cx="812800" cy="812800"/>
            </a:xfrm>
          </p:grpSpPr>
          <p:sp>
            <p:nvSpPr>
              <p:cNvPr id="2265" name="Google Shape;2265;p6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6" name="Google Shape;2266;p6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67" name="Google Shape;2267;p68"/>
            <p:cNvGrpSpPr/>
            <p:nvPr/>
          </p:nvGrpSpPr>
          <p:grpSpPr>
            <a:xfrm rot="2700000">
              <a:off x="3351588" y="196478"/>
              <a:ext cx="948679" cy="948679"/>
              <a:chOff x="0" y="0"/>
              <a:chExt cx="812800" cy="812800"/>
            </a:xfrm>
          </p:grpSpPr>
          <p:sp>
            <p:nvSpPr>
              <p:cNvPr id="2268" name="Google Shape;2268;p6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9" name="Google Shape;2269;p6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70" name="Google Shape;2270;p68"/>
          <p:cNvGrpSpPr/>
          <p:nvPr/>
        </p:nvGrpSpPr>
        <p:grpSpPr>
          <a:xfrm>
            <a:off x="822108" y="822960"/>
            <a:ext cx="2933028" cy="713220"/>
            <a:chOff x="0" y="0"/>
            <a:chExt cx="3910704" cy="950960"/>
          </a:xfrm>
        </p:grpSpPr>
        <p:sp>
          <p:nvSpPr>
            <p:cNvPr id="2271" name="Google Shape;2271;p6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2" name="Google Shape;2272;p6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273" name="Google Shape;2273;p68"/>
          <p:cNvSpPr/>
          <p:nvPr/>
        </p:nvSpPr>
        <p:spPr>
          <a:xfrm>
            <a:off x="1028700" y="3826013"/>
            <a:ext cx="16819536" cy="3192519"/>
          </a:xfrm>
          <a:custGeom>
            <a:rect b="b" l="l" r="r" t="t"/>
            <a:pathLst>
              <a:path extrusionOk="0" h="3192519" w="16819536">
                <a:moveTo>
                  <a:pt x="0" y="0"/>
                </a:moveTo>
                <a:lnTo>
                  <a:pt x="16819536" y="0"/>
                </a:lnTo>
                <a:lnTo>
                  <a:pt x="16819536" y="3192519"/>
                </a:lnTo>
                <a:lnTo>
                  <a:pt x="0" y="319251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277" name="Shape 2277"/>
        <p:cNvGrpSpPr/>
        <p:nvPr/>
      </p:nvGrpSpPr>
      <p:grpSpPr>
        <a:xfrm>
          <a:off x="0" y="0"/>
          <a:ext cx="0" cy="0"/>
          <a:chOff x="0" y="0"/>
          <a:chExt cx="0" cy="0"/>
        </a:xfrm>
      </p:grpSpPr>
      <p:sp>
        <p:nvSpPr>
          <p:cNvPr id="2278" name="Google Shape;2278;p69"/>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279" name="Google Shape;2279;p69"/>
          <p:cNvGrpSpPr/>
          <p:nvPr/>
        </p:nvGrpSpPr>
        <p:grpSpPr>
          <a:xfrm>
            <a:off x="14574882" y="8977403"/>
            <a:ext cx="3372558" cy="1006227"/>
            <a:chOff x="0" y="0"/>
            <a:chExt cx="4496745" cy="1341635"/>
          </a:xfrm>
        </p:grpSpPr>
        <p:grpSp>
          <p:nvGrpSpPr>
            <p:cNvPr id="2280" name="Google Shape;2280;p69"/>
            <p:cNvGrpSpPr/>
            <p:nvPr/>
          </p:nvGrpSpPr>
          <p:grpSpPr>
            <a:xfrm rot="2700000">
              <a:off x="196478" y="196478"/>
              <a:ext cx="948679" cy="948679"/>
              <a:chOff x="0" y="0"/>
              <a:chExt cx="812800" cy="812800"/>
            </a:xfrm>
          </p:grpSpPr>
          <p:sp>
            <p:nvSpPr>
              <p:cNvPr id="2281" name="Google Shape;2281;p6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2" name="Google Shape;2282;p6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3" name="Google Shape;2283;p69"/>
            <p:cNvGrpSpPr/>
            <p:nvPr/>
          </p:nvGrpSpPr>
          <p:grpSpPr>
            <a:xfrm rot="2700000">
              <a:off x="1248181" y="196478"/>
              <a:ext cx="948679" cy="948679"/>
              <a:chOff x="0" y="0"/>
              <a:chExt cx="812800" cy="812800"/>
            </a:xfrm>
          </p:grpSpPr>
          <p:sp>
            <p:nvSpPr>
              <p:cNvPr id="2284" name="Google Shape;2284;p6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5" name="Google Shape;2285;p6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6" name="Google Shape;2286;p69"/>
            <p:cNvGrpSpPr/>
            <p:nvPr/>
          </p:nvGrpSpPr>
          <p:grpSpPr>
            <a:xfrm rot="2700000">
              <a:off x="2299885" y="196478"/>
              <a:ext cx="948679" cy="948679"/>
              <a:chOff x="0" y="0"/>
              <a:chExt cx="812800" cy="812800"/>
            </a:xfrm>
          </p:grpSpPr>
          <p:sp>
            <p:nvSpPr>
              <p:cNvPr id="2287" name="Google Shape;2287;p6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8" name="Google Shape;2288;p6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9" name="Google Shape;2289;p69"/>
            <p:cNvGrpSpPr/>
            <p:nvPr/>
          </p:nvGrpSpPr>
          <p:grpSpPr>
            <a:xfrm rot="2700000">
              <a:off x="3351588" y="196478"/>
              <a:ext cx="948679" cy="948679"/>
              <a:chOff x="0" y="0"/>
              <a:chExt cx="812800" cy="812800"/>
            </a:xfrm>
          </p:grpSpPr>
          <p:sp>
            <p:nvSpPr>
              <p:cNvPr id="2290" name="Google Shape;2290;p6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1" name="Google Shape;2291;p6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92" name="Google Shape;2292;p69"/>
          <p:cNvGrpSpPr/>
          <p:nvPr/>
        </p:nvGrpSpPr>
        <p:grpSpPr>
          <a:xfrm>
            <a:off x="822108" y="822960"/>
            <a:ext cx="2933028" cy="713220"/>
            <a:chOff x="0" y="0"/>
            <a:chExt cx="3910704" cy="950960"/>
          </a:xfrm>
        </p:grpSpPr>
        <p:sp>
          <p:nvSpPr>
            <p:cNvPr id="2293" name="Google Shape;2293;p6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4" name="Google Shape;2294;p6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295" name="Google Shape;2295;p69"/>
          <p:cNvSpPr/>
          <p:nvPr/>
        </p:nvSpPr>
        <p:spPr>
          <a:xfrm>
            <a:off x="223473" y="2180596"/>
            <a:ext cx="8463276" cy="6525372"/>
          </a:xfrm>
          <a:custGeom>
            <a:rect b="b" l="l" r="r" t="t"/>
            <a:pathLst>
              <a:path extrusionOk="0" h="6525372" w="8463276">
                <a:moveTo>
                  <a:pt x="0" y="0"/>
                </a:moveTo>
                <a:lnTo>
                  <a:pt x="8463277" y="0"/>
                </a:lnTo>
                <a:lnTo>
                  <a:pt x="8463277" y="6525372"/>
                </a:lnTo>
                <a:lnTo>
                  <a:pt x="0" y="652537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6" name="Google Shape;2296;p69"/>
          <p:cNvSpPr txBox="1"/>
          <p:nvPr/>
        </p:nvSpPr>
        <p:spPr>
          <a:xfrm>
            <a:off x="8851509" y="4376071"/>
            <a:ext cx="9214924" cy="2077272"/>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Through the confused matrix of the Decision Tree algorithm picture tissue (CART), we know: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Precision of  the algorithmic Picture tissue: 90.15%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90" name="Shape 290"/>
        <p:cNvGrpSpPr/>
        <p:nvPr/>
      </p:nvGrpSpPr>
      <p:grpSpPr>
        <a:xfrm>
          <a:off x="0" y="0"/>
          <a:ext cx="0" cy="0"/>
          <a:chOff x="0" y="0"/>
          <a:chExt cx="0" cy="0"/>
        </a:xfrm>
      </p:grpSpPr>
      <p:grpSp>
        <p:nvGrpSpPr>
          <p:cNvPr id="291" name="Google Shape;291;p7"/>
          <p:cNvGrpSpPr/>
          <p:nvPr/>
        </p:nvGrpSpPr>
        <p:grpSpPr>
          <a:xfrm>
            <a:off x="513779" y="303372"/>
            <a:ext cx="6676549" cy="9680257"/>
            <a:chOff x="12700" y="0"/>
            <a:chExt cx="8902065" cy="12907009"/>
          </a:xfrm>
        </p:grpSpPr>
        <p:cxnSp>
          <p:nvCxnSpPr>
            <p:cNvPr id="292" name="Google Shape;292;p7"/>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3" name="Google Shape;293;p7"/>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4" name="Google Shape;294;p7"/>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95" name="Google Shape;295;p7"/>
            <p:cNvGrpSpPr/>
            <p:nvPr/>
          </p:nvGrpSpPr>
          <p:grpSpPr>
            <a:xfrm>
              <a:off x="8423275" y="0"/>
              <a:ext cx="491490" cy="491490"/>
              <a:chOff x="0" y="0"/>
              <a:chExt cx="812800" cy="812800"/>
            </a:xfrm>
          </p:grpSpPr>
          <p:sp>
            <p:nvSpPr>
              <p:cNvPr id="296" name="Google Shape;296;p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8" name="Google Shape;298;p7"/>
            <p:cNvGrpSpPr/>
            <p:nvPr/>
          </p:nvGrpSpPr>
          <p:grpSpPr>
            <a:xfrm>
              <a:off x="8423275" y="12415519"/>
              <a:ext cx="491490" cy="491490"/>
              <a:chOff x="0" y="0"/>
              <a:chExt cx="812800" cy="812800"/>
            </a:xfrm>
          </p:grpSpPr>
          <p:sp>
            <p:nvSpPr>
              <p:cNvPr id="299" name="Google Shape;299;p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01" name="Google Shape;301;p7"/>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7"/>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3" name="Google Shape;303;p7"/>
          <p:cNvGrpSpPr/>
          <p:nvPr/>
        </p:nvGrpSpPr>
        <p:grpSpPr>
          <a:xfrm>
            <a:off x="14574882" y="8977403"/>
            <a:ext cx="3372558" cy="1006227"/>
            <a:chOff x="0" y="0"/>
            <a:chExt cx="4496745" cy="1341635"/>
          </a:xfrm>
        </p:grpSpPr>
        <p:grpSp>
          <p:nvGrpSpPr>
            <p:cNvPr id="304" name="Google Shape;304;p7"/>
            <p:cNvGrpSpPr/>
            <p:nvPr/>
          </p:nvGrpSpPr>
          <p:grpSpPr>
            <a:xfrm rot="2700000">
              <a:off x="196478" y="196478"/>
              <a:ext cx="948679" cy="948679"/>
              <a:chOff x="0" y="0"/>
              <a:chExt cx="812800" cy="812800"/>
            </a:xfrm>
          </p:grpSpPr>
          <p:sp>
            <p:nvSpPr>
              <p:cNvPr id="305" name="Google Shape;305;p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7" name="Google Shape;307;p7"/>
            <p:cNvGrpSpPr/>
            <p:nvPr/>
          </p:nvGrpSpPr>
          <p:grpSpPr>
            <a:xfrm rot="2700000">
              <a:off x="1248181" y="196478"/>
              <a:ext cx="948679" cy="948679"/>
              <a:chOff x="0" y="0"/>
              <a:chExt cx="812800" cy="812800"/>
            </a:xfrm>
          </p:grpSpPr>
          <p:sp>
            <p:nvSpPr>
              <p:cNvPr id="308" name="Google Shape;308;p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0" name="Google Shape;310;p7"/>
            <p:cNvGrpSpPr/>
            <p:nvPr/>
          </p:nvGrpSpPr>
          <p:grpSpPr>
            <a:xfrm rot="2700000">
              <a:off x="2299885" y="196478"/>
              <a:ext cx="948679" cy="948679"/>
              <a:chOff x="0" y="0"/>
              <a:chExt cx="812800" cy="812800"/>
            </a:xfrm>
          </p:grpSpPr>
          <p:sp>
            <p:nvSpPr>
              <p:cNvPr id="311" name="Google Shape;311;p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3" name="Google Shape;313;p7"/>
            <p:cNvGrpSpPr/>
            <p:nvPr/>
          </p:nvGrpSpPr>
          <p:grpSpPr>
            <a:xfrm rot="2700000">
              <a:off x="3351588" y="196478"/>
              <a:ext cx="948679" cy="948679"/>
              <a:chOff x="0" y="0"/>
              <a:chExt cx="812800" cy="812800"/>
            </a:xfrm>
          </p:grpSpPr>
          <p:sp>
            <p:nvSpPr>
              <p:cNvPr id="314" name="Google Shape;314;p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6" name="Google Shape;316;p7"/>
          <p:cNvGrpSpPr/>
          <p:nvPr/>
        </p:nvGrpSpPr>
        <p:grpSpPr>
          <a:xfrm>
            <a:off x="822108" y="822960"/>
            <a:ext cx="2933028" cy="713220"/>
            <a:chOff x="0" y="0"/>
            <a:chExt cx="3910704" cy="950960"/>
          </a:xfrm>
        </p:grpSpPr>
        <p:sp>
          <p:nvSpPr>
            <p:cNvPr id="317" name="Google Shape;317;p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319" name="Google Shape;319;p7"/>
          <p:cNvSpPr txBox="1"/>
          <p:nvPr/>
        </p:nvSpPr>
        <p:spPr>
          <a:xfrm>
            <a:off x="1393341" y="3322723"/>
            <a:ext cx="15501300" cy="3462600"/>
          </a:xfrm>
          <a:prstGeom prst="rect">
            <a:avLst/>
          </a:prstGeom>
          <a:noFill/>
          <a:ln>
            <a:noFill/>
          </a:ln>
        </p:spPr>
        <p:txBody>
          <a:bodyPr anchorCtr="0" anchor="t" bIns="0" lIns="0" spcFirstLastPara="1" rIns="0" wrap="square" tIns="0">
            <a:spAutoFit/>
          </a:bodyPr>
          <a:lstStyle/>
          <a:p>
            <a:pPr indent="0" lvl="0" marL="0" marR="0" rtl="0" algn="ctr">
              <a:lnSpc>
                <a:spcPct val="85004"/>
              </a:lnSpc>
              <a:spcBef>
                <a:spcPts val="0"/>
              </a:spcBef>
              <a:spcAft>
                <a:spcPts val="0"/>
              </a:spcAft>
              <a:buNone/>
            </a:pPr>
            <a:r>
              <a:rPr lang="en-US" sz="13232">
                <a:solidFill>
                  <a:srgbClr val="9F84B8"/>
                </a:solidFill>
                <a:latin typeface="Arial"/>
                <a:ea typeface="Arial"/>
                <a:cs typeface="Arial"/>
                <a:sym typeface="Arial"/>
              </a:rPr>
              <a:t>DATA PREPROCESSING</a:t>
            </a:r>
            <a:endParaRPr sz="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300" name="Shape 2300"/>
        <p:cNvGrpSpPr/>
        <p:nvPr/>
      </p:nvGrpSpPr>
      <p:grpSpPr>
        <a:xfrm>
          <a:off x="0" y="0"/>
          <a:ext cx="0" cy="0"/>
          <a:chOff x="0" y="0"/>
          <a:chExt cx="0" cy="0"/>
        </a:xfrm>
      </p:grpSpPr>
      <p:grpSp>
        <p:nvGrpSpPr>
          <p:cNvPr id="2301" name="Google Shape;2301;p70"/>
          <p:cNvGrpSpPr/>
          <p:nvPr/>
        </p:nvGrpSpPr>
        <p:grpSpPr>
          <a:xfrm>
            <a:off x="561257" y="303372"/>
            <a:ext cx="6676549" cy="9680257"/>
            <a:chOff x="12700" y="0"/>
            <a:chExt cx="8902065" cy="12907009"/>
          </a:xfrm>
        </p:grpSpPr>
        <p:cxnSp>
          <p:nvCxnSpPr>
            <p:cNvPr id="2302" name="Google Shape;2302;p70"/>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03" name="Google Shape;2303;p70"/>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04" name="Google Shape;2304;p70"/>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305" name="Google Shape;2305;p70"/>
            <p:cNvGrpSpPr/>
            <p:nvPr/>
          </p:nvGrpSpPr>
          <p:grpSpPr>
            <a:xfrm>
              <a:off x="8423275" y="0"/>
              <a:ext cx="491490" cy="491490"/>
              <a:chOff x="0" y="0"/>
              <a:chExt cx="812800" cy="812800"/>
            </a:xfrm>
          </p:grpSpPr>
          <p:sp>
            <p:nvSpPr>
              <p:cNvPr id="2306" name="Google Shape;2306;p7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7" name="Google Shape;2307;p7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08" name="Google Shape;2308;p70"/>
            <p:cNvGrpSpPr/>
            <p:nvPr/>
          </p:nvGrpSpPr>
          <p:grpSpPr>
            <a:xfrm>
              <a:off x="8423275" y="12415519"/>
              <a:ext cx="491490" cy="491490"/>
              <a:chOff x="0" y="0"/>
              <a:chExt cx="812800" cy="812800"/>
            </a:xfrm>
          </p:grpSpPr>
          <p:sp>
            <p:nvSpPr>
              <p:cNvPr id="2309" name="Google Shape;2309;p7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7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11" name="Google Shape;2311;p70"/>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2" name="Google Shape;2312;p70"/>
          <p:cNvGrpSpPr/>
          <p:nvPr/>
        </p:nvGrpSpPr>
        <p:grpSpPr>
          <a:xfrm>
            <a:off x="822108" y="822960"/>
            <a:ext cx="2933028" cy="713220"/>
            <a:chOff x="0" y="0"/>
            <a:chExt cx="3910704" cy="950960"/>
          </a:xfrm>
        </p:grpSpPr>
        <p:sp>
          <p:nvSpPr>
            <p:cNvPr id="2313" name="Google Shape;2313;p7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7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315" name="Google Shape;2315;p70"/>
          <p:cNvSpPr/>
          <p:nvPr/>
        </p:nvSpPr>
        <p:spPr>
          <a:xfrm>
            <a:off x="3369674" y="2673471"/>
            <a:ext cx="12585505" cy="6691188"/>
          </a:xfrm>
          <a:custGeom>
            <a:rect b="b" l="l" r="r" t="t"/>
            <a:pathLst>
              <a:path extrusionOk="0" h="6691188" w="12585505">
                <a:moveTo>
                  <a:pt x="0" y="0"/>
                </a:moveTo>
                <a:lnTo>
                  <a:pt x="12585505" y="0"/>
                </a:lnTo>
                <a:lnTo>
                  <a:pt x="12585505" y="6691188"/>
                </a:lnTo>
                <a:lnTo>
                  <a:pt x="0" y="66911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6" name="Google Shape;2316;p70"/>
          <p:cNvSpPr txBox="1"/>
          <p:nvPr/>
        </p:nvSpPr>
        <p:spPr>
          <a:xfrm>
            <a:off x="1535141" y="1539996"/>
            <a:ext cx="10202952"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Random Forest algorithm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320" name="Shape 2320"/>
        <p:cNvGrpSpPr/>
        <p:nvPr/>
      </p:nvGrpSpPr>
      <p:grpSpPr>
        <a:xfrm>
          <a:off x="0" y="0"/>
          <a:ext cx="0" cy="0"/>
          <a:chOff x="0" y="0"/>
          <a:chExt cx="0" cy="0"/>
        </a:xfrm>
      </p:grpSpPr>
      <p:grpSp>
        <p:nvGrpSpPr>
          <p:cNvPr id="2321" name="Google Shape;2321;p71"/>
          <p:cNvGrpSpPr/>
          <p:nvPr/>
        </p:nvGrpSpPr>
        <p:grpSpPr>
          <a:xfrm>
            <a:off x="561257" y="303372"/>
            <a:ext cx="6676549" cy="9680257"/>
            <a:chOff x="12700" y="0"/>
            <a:chExt cx="8902065" cy="12907009"/>
          </a:xfrm>
        </p:grpSpPr>
        <p:cxnSp>
          <p:nvCxnSpPr>
            <p:cNvPr id="2322" name="Google Shape;2322;p71"/>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23" name="Google Shape;2323;p71"/>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24" name="Google Shape;2324;p71"/>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325" name="Google Shape;2325;p71"/>
            <p:cNvGrpSpPr/>
            <p:nvPr/>
          </p:nvGrpSpPr>
          <p:grpSpPr>
            <a:xfrm>
              <a:off x="8423275" y="0"/>
              <a:ext cx="491490" cy="491490"/>
              <a:chOff x="0" y="0"/>
              <a:chExt cx="812800" cy="812800"/>
            </a:xfrm>
          </p:grpSpPr>
          <p:sp>
            <p:nvSpPr>
              <p:cNvPr id="2326" name="Google Shape;2326;p7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7" name="Google Shape;2327;p7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28" name="Google Shape;2328;p71"/>
            <p:cNvGrpSpPr/>
            <p:nvPr/>
          </p:nvGrpSpPr>
          <p:grpSpPr>
            <a:xfrm>
              <a:off x="8423275" y="12415519"/>
              <a:ext cx="491490" cy="491490"/>
              <a:chOff x="0" y="0"/>
              <a:chExt cx="812800" cy="812800"/>
            </a:xfrm>
          </p:grpSpPr>
          <p:sp>
            <p:nvSpPr>
              <p:cNvPr id="2329" name="Google Shape;2329;p7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0" name="Google Shape;2330;p7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31" name="Google Shape;2331;p71"/>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32" name="Google Shape;2332;p71"/>
          <p:cNvGrpSpPr/>
          <p:nvPr/>
        </p:nvGrpSpPr>
        <p:grpSpPr>
          <a:xfrm>
            <a:off x="14574882" y="8977403"/>
            <a:ext cx="3372558" cy="1006227"/>
            <a:chOff x="0" y="0"/>
            <a:chExt cx="4496745" cy="1341635"/>
          </a:xfrm>
        </p:grpSpPr>
        <p:grpSp>
          <p:nvGrpSpPr>
            <p:cNvPr id="2333" name="Google Shape;2333;p71"/>
            <p:cNvGrpSpPr/>
            <p:nvPr/>
          </p:nvGrpSpPr>
          <p:grpSpPr>
            <a:xfrm rot="2700000">
              <a:off x="196478" y="196478"/>
              <a:ext cx="948679" cy="948679"/>
              <a:chOff x="0" y="0"/>
              <a:chExt cx="812800" cy="812800"/>
            </a:xfrm>
          </p:grpSpPr>
          <p:sp>
            <p:nvSpPr>
              <p:cNvPr id="2334" name="Google Shape;2334;p7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7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36" name="Google Shape;2336;p71"/>
            <p:cNvGrpSpPr/>
            <p:nvPr/>
          </p:nvGrpSpPr>
          <p:grpSpPr>
            <a:xfrm rot="2700000">
              <a:off x="1248181" y="196478"/>
              <a:ext cx="948679" cy="948679"/>
              <a:chOff x="0" y="0"/>
              <a:chExt cx="812800" cy="812800"/>
            </a:xfrm>
          </p:grpSpPr>
          <p:sp>
            <p:nvSpPr>
              <p:cNvPr id="2337" name="Google Shape;2337;p7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8" name="Google Shape;2338;p7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39" name="Google Shape;2339;p71"/>
            <p:cNvGrpSpPr/>
            <p:nvPr/>
          </p:nvGrpSpPr>
          <p:grpSpPr>
            <a:xfrm rot="2700000">
              <a:off x="2299885" y="196478"/>
              <a:ext cx="948679" cy="948679"/>
              <a:chOff x="0" y="0"/>
              <a:chExt cx="812800" cy="812800"/>
            </a:xfrm>
          </p:grpSpPr>
          <p:sp>
            <p:nvSpPr>
              <p:cNvPr id="2340" name="Google Shape;2340;p7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1" name="Google Shape;2341;p7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42" name="Google Shape;2342;p71"/>
            <p:cNvGrpSpPr/>
            <p:nvPr/>
          </p:nvGrpSpPr>
          <p:grpSpPr>
            <a:xfrm rot="2700000">
              <a:off x="3351588" y="196478"/>
              <a:ext cx="948679" cy="948679"/>
              <a:chOff x="0" y="0"/>
              <a:chExt cx="812800" cy="812800"/>
            </a:xfrm>
          </p:grpSpPr>
          <p:sp>
            <p:nvSpPr>
              <p:cNvPr id="2343" name="Google Shape;2343;p7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4" name="Google Shape;2344;p7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345" name="Google Shape;2345;p71"/>
          <p:cNvGrpSpPr/>
          <p:nvPr/>
        </p:nvGrpSpPr>
        <p:grpSpPr>
          <a:xfrm>
            <a:off x="822108" y="822960"/>
            <a:ext cx="2933028" cy="713220"/>
            <a:chOff x="0" y="0"/>
            <a:chExt cx="3910704" cy="950960"/>
          </a:xfrm>
        </p:grpSpPr>
        <p:sp>
          <p:nvSpPr>
            <p:cNvPr id="2346" name="Google Shape;2346;p7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7" name="Google Shape;2347;p7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348" name="Google Shape;2348;p71"/>
          <p:cNvSpPr/>
          <p:nvPr/>
        </p:nvSpPr>
        <p:spPr>
          <a:xfrm>
            <a:off x="1925739" y="2065162"/>
            <a:ext cx="14436521" cy="5486607"/>
          </a:xfrm>
          <a:custGeom>
            <a:rect b="b" l="l" r="r" t="t"/>
            <a:pathLst>
              <a:path extrusionOk="0" h="5486607" w="14436521">
                <a:moveTo>
                  <a:pt x="0" y="0"/>
                </a:moveTo>
                <a:lnTo>
                  <a:pt x="14436522" y="0"/>
                </a:lnTo>
                <a:lnTo>
                  <a:pt x="14436522" y="5486607"/>
                </a:lnTo>
                <a:lnTo>
                  <a:pt x="0" y="548660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9" name="Google Shape;2349;p71"/>
          <p:cNvSpPr txBox="1"/>
          <p:nvPr/>
        </p:nvSpPr>
        <p:spPr>
          <a:xfrm>
            <a:off x="5946469" y="7843966"/>
            <a:ext cx="6395063" cy="128171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accuracy: 90.62%</a:t>
            </a:r>
            <a:endParaRPr/>
          </a:p>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runtime: 0.1707s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353" name="Shape 2353"/>
        <p:cNvGrpSpPr/>
        <p:nvPr/>
      </p:nvGrpSpPr>
      <p:grpSpPr>
        <a:xfrm>
          <a:off x="0" y="0"/>
          <a:ext cx="0" cy="0"/>
          <a:chOff x="0" y="0"/>
          <a:chExt cx="0" cy="0"/>
        </a:xfrm>
      </p:grpSpPr>
      <p:grpSp>
        <p:nvGrpSpPr>
          <p:cNvPr id="2354" name="Google Shape;2354;p72"/>
          <p:cNvGrpSpPr/>
          <p:nvPr/>
        </p:nvGrpSpPr>
        <p:grpSpPr>
          <a:xfrm>
            <a:off x="561257" y="303372"/>
            <a:ext cx="6676549" cy="9680257"/>
            <a:chOff x="12700" y="0"/>
            <a:chExt cx="8902065" cy="12907009"/>
          </a:xfrm>
        </p:grpSpPr>
        <p:cxnSp>
          <p:nvCxnSpPr>
            <p:cNvPr id="2355" name="Google Shape;2355;p72"/>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56" name="Google Shape;2356;p72"/>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357" name="Google Shape;2357;p72"/>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358" name="Google Shape;2358;p72"/>
            <p:cNvGrpSpPr/>
            <p:nvPr/>
          </p:nvGrpSpPr>
          <p:grpSpPr>
            <a:xfrm>
              <a:off x="8423275" y="0"/>
              <a:ext cx="491490" cy="491490"/>
              <a:chOff x="0" y="0"/>
              <a:chExt cx="812800" cy="812800"/>
            </a:xfrm>
          </p:grpSpPr>
          <p:sp>
            <p:nvSpPr>
              <p:cNvPr id="2359" name="Google Shape;2359;p7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0" name="Google Shape;2360;p7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61" name="Google Shape;2361;p72"/>
            <p:cNvGrpSpPr/>
            <p:nvPr/>
          </p:nvGrpSpPr>
          <p:grpSpPr>
            <a:xfrm>
              <a:off x="8423275" y="12415519"/>
              <a:ext cx="491490" cy="491490"/>
              <a:chOff x="0" y="0"/>
              <a:chExt cx="812800" cy="812800"/>
            </a:xfrm>
          </p:grpSpPr>
          <p:sp>
            <p:nvSpPr>
              <p:cNvPr id="2362" name="Google Shape;2362;p7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3" name="Google Shape;2363;p7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64" name="Google Shape;2364;p72"/>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65" name="Google Shape;2365;p72"/>
          <p:cNvGrpSpPr/>
          <p:nvPr/>
        </p:nvGrpSpPr>
        <p:grpSpPr>
          <a:xfrm>
            <a:off x="14574882" y="8977403"/>
            <a:ext cx="3372558" cy="1006227"/>
            <a:chOff x="0" y="0"/>
            <a:chExt cx="4496745" cy="1341635"/>
          </a:xfrm>
        </p:grpSpPr>
        <p:grpSp>
          <p:nvGrpSpPr>
            <p:cNvPr id="2366" name="Google Shape;2366;p72"/>
            <p:cNvGrpSpPr/>
            <p:nvPr/>
          </p:nvGrpSpPr>
          <p:grpSpPr>
            <a:xfrm rot="2700000">
              <a:off x="196478" y="196478"/>
              <a:ext cx="948679" cy="948679"/>
              <a:chOff x="0" y="0"/>
              <a:chExt cx="812800" cy="812800"/>
            </a:xfrm>
          </p:grpSpPr>
          <p:sp>
            <p:nvSpPr>
              <p:cNvPr id="2367" name="Google Shape;2367;p7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8" name="Google Shape;2368;p7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69" name="Google Shape;2369;p72"/>
            <p:cNvGrpSpPr/>
            <p:nvPr/>
          </p:nvGrpSpPr>
          <p:grpSpPr>
            <a:xfrm rot="2700000">
              <a:off x="1248181" y="196478"/>
              <a:ext cx="948679" cy="948679"/>
              <a:chOff x="0" y="0"/>
              <a:chExt cx="812800" cy="812800"/>
            </a:xfrm>
          </p:grpSpPr>
          <p:sp>
            <p:nvSpPr>
              <p:cNvPr id="2370" name="Google Shape;2370;p7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1" name="Google Shape;2371;p7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72" name="Google Shape;2372;p72"/>
            <p:cNvGrpSpPr/>
            <p:nvPr/>
          </p:nvGrpSpPr>
          <p:grpSpPr>
            <a:xfrm rot="2700000">
              <a:off x="2299885" y="196478"/>
              <a:ext cx="948679" cy="948679"/>
              <a:chOff x="0" y="0"/>
              <a:chExt cx="812800" cy="812800"/>
            </a:xfrm>
          </p:grpSpPr>
          <p:sp>
            <p:nvSpPr>
              <p:cNvPr id="2373" name="Google Shape;2373;p7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4" name="Google Shape;2374;p7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75" name="Google Shape;2375;p72"/>
            <p:cNvGrpSpPr/>
            <p:nvPr/>
          </p:nvGrpSpPr>
          <p:grpSpPr>
            <a:xfrm rot="2700000">
              <a:off x="3351588" y="196478"/>
              <a:ext cx="948679" cy="948679"/>
              <a:chOff x="0" y="0"/>
              <a:chExt cx="812800" cy="812800"/>
            </a:xfrm>
          </p:grpSpPr>
          <p:sp>
            <p:nvSpPr>
              <p:cNvPr id="2376" name="Google Shape;2376;p7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7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378" name="Google Shape;2378;p72"/>
          <p:cNvGrpSpPr/>
          <p:nvPr/>
        </p:nvGrpSpPr>
        <p:grpSpPr>
          <a:xfrm>
            <a:off x="822108" y="822960"/>
            <a:ext cx="2933028" cy="713220"/>
            <a:chOff x="0" y="0"/>
            <a:chExt cx="3910704" cy="950960"/>
          </a:xfrm>
        </p:grpSpPr>
        <p:sp>
          <p:nvSpPr>
            <p:cNvPr id="2379" name="Google Shape;2379;p7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7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381" name="Google Shape;2381;p72"/>
          <p:cNvSpPr/>
          <p:nvPr/>
        </p:nvSpPr>
        <p:spPr>
          <a:xfrm>
            <a:off x="765484" y="3050449"/>
            <a:ext cx="16757031" cy="4412685"/>
          </a:xfrm>
          <a:custGeom>
            <a:rect b="b" l="l" r="r" t="t"/>
            <a:pathLst>
              <a:path extrusionOk="0" h="4412685" w="16757031">
                <a:moveTo>
                  <a:pt x="0" y="0"/>
                </a:moveTo>
                <a:lnTo>
                  <a:pt x="16757032" y="0"/>
                </a:lnTo>
                <a:lnTo>
                  <a:pt x="16757032" y="4412685"/>
                </a:lnTo>
                <a:lnTo>
                  <a:pt x="0" y="441268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385" name="Shape 2385"/>
        <p:cNvGrpSpPr/>
        <p:nvPr/>
      </p:nvGrpSpPr>
      <p:grpSpPr>
        <a:xfrm>
          <a:off x="0" y="0"/>
          <a:ext cx="0" cy="0"/>
          <a:chOff x="0" y="0"/>
          <a:chExt cx="0" cy="0"/>
        </a:xfrm>
      </p:grpSpPr>
      <p:sp>
        <p:nvSpPr>
          <p:cNvPr id="2386" name="Google Shape;2386;p73"/>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87" name="Google Shape;2387;p73"/>
          <p:cNvGrpSpPr/>
          <p:nvPr/>
        </p:nvGrpSpPr>
        <p:grpSpPr>
          <a:xfrm>
            <a:off x="14574882" y="8977403"/>
            <a:ext cx="3372558" cy="1006227"/>
            <a:chOff x="0" y="0"/>
            <a:chExt cx="4496745" cy="1341635"/>
          </a:xfrm>
        </p:grpSpPr>
        <p:grpSp>
          <p:nvGrpSpPr>
            <p:cNvPr id="2388" name="Google Shape;2388;p73"/>
            <p:cNvGrpSpPr/>
            <p:nvPr/>
          </p:nvGrpSpPr>
          <p:grpSpPr>
            <a:xfrm rot="2700000">
              <a:off x="196478" y="196478"/>
              <a:ext cx="948679" cy="948679"/>
              <a:chOff x="0" y="0"/>
              <a:chExt cx="812800" cy="812800"/>
            </a:xfrm>
          </p:grpSpPr>
          <p:sp>
            <p:nvSpPr>
              <p:cNvPr id="2389" name="Google Shape;2389;p7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7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1" name="Google Shape;2391;p73"/>
            <p:cNvGrpSpPr/>
            <p:nvPr/>
          </p:nvGrpSpPr>
          <p:grpSpPr>
            <a:xfrm rot="2700000">
              <a:off x="1248181" y="196478"/>
              <a:ext cx="948679" cy="948679"/>
              <a:chOff x="0" y="0"/>
              <a:chExt cx="812800" cy="812800"/>
            </a:xfrm>
          </p:grpSpPr>
          <p:sp>
            <p:nvSpPr>
              <p:cNvPr id="2392" name="Google Shape;2392;p7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7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4" name="Google Shape;2394;p73"/>
            <p:cNvGrpSpPr/>
            <p:nvPr/>
          </p:nvGrpSpPr>
          <p:grpSpPr>
            <a:xfrm rot="2700000">
              <a:off x="2299885" y="196478"/>
              <a:ext cx="948679" cy="948679"/>
              <a:chOff x="0" y="0"/>
              <a:chExt cx="812800" cy="812800"/>
            </a:xfrm>
          </p:grpSpPr>
          <p:sp>
            <p:nvSpPr>
              <p:cNvPr id="2395" name="Google Shape;2395;p7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6" name="Google Shape;2396;p7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97" name="Google Shape;2397;p73"/>
            <p:cNvGrpSpPr/>
            <p:nvPr/>
          </p:nvGrpSpPr>
          <p:grpSpPr>
            <a:xfrm rot="2700000">
              <a:off x="3351588" y="196478"/>
              <a:ext cx="948679" cy="948679"/>
              <a:chOff x="0" y="0"/>
              <a:chExt cx="812800" cy="812800"/>
            </a:xfrm>
          </p:grpSpPr>
          <p:sp>
            <p:nvSpPr>
              <p:cNvPr id="2398" name="Google Shape;2398;p7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9" name="Google Shape;2399;p7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00" name="Google Shape;2400;p73"/>
          <p:cNvGrpSpPr/>
          <p:nvPr/>
        </p:nvGrpSpPr>
        <p:grpSpPr>
          <a:xfrm>
            <a:off x="822108" y="822960"/>
            <a:ext cx="2933028" cy="713220"/>
            <a:chOff x="0" y="0"/>
            <a:chExt cx="3910704" cy="950960"/>
          </a:xfrm>
        </p:grpSpPr>
        <p:sp>
          <p:nvSpPr>
            <p:cNvPr id="2401" name="Google Shape;2401;p7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2" name="Google Shape;2402;p7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403" name="Google Shape;2403;p73"/>
          <p:cNvSpPr txBox="1"/>
          <p:nvPr/>
        </p:nvSpPr>
        <p:spPr>
          <a:xfrm>
            <a:off x="8851509" y="4376071"/>
            <a:ext cx="9214924" cy="2601147"/>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 Through the confused matrix of random forest algorithm picture tissue, we know: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Precision of the algorithmic Picture tissue: 90.62%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p:txBody>
      </p:sp>
      <p:sp>
        <p:nvSpPr>
          <p:cNvPr id="2404" name="Google Shape;2404;p73"/>
          <p:cNvSpPr/>
          <p:nvPr/>
        </p:nvSpPr>
        <p:spPr>
          <a:xfrm>
            <a:off x="206201" y="1861927"/>
            <a:ext cx="8531008" cy="6563145"/>
          </a:xfrm>
          <a:custGeom>
            <a:rect b="b" l="l" r="r" t="t"/>
            <a:pathLst>
              <a:path extrusionOk="0" h="6563145" w="8531008">
                <a:moveTo>
                  <a:pt x="0" y="0"/>
                </a:moveTo>
                <a:lnTo>
                  <a:pt x="8531008" y="0"/>
                </a:lnTo>
                <a:lnTo>
                  <a:pt x="8531008" y="6563146"/>
                </a:lnTo>
                <a:lnTo>
                  <a:pt x="0" y="656314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408" name="Shape 2408"/>
        <p:cNvGrpSpPr/>
        <p:nvPr/>
      </p:nvGrpSpPr>
      <p:grpSpPr>
        <a:xfrm>
          <a:off x="0" y="0"/>
          <a:ext cx="0" cy="0"/>
          <a:chOff x="0" y="0"/>
          <a:chExt cx="0" cy="0"/>
        </a:xfrm>
      </p:grpSpPr>
      <p:grpSp>
        <p:nvGrpSpPr>
          <p:cNvPr id="2409" name="Google Shape;2409;p74"/>
          <p:cNvGrpSpPr/>
          <p:nvPr/>
        </p:nvGrpSpPr>
        <p:grpSpPr>
          <a:xfrm>
            <a:off x="561257" y="303372"/>
            <a:ext cx="6676549" cy="9680257"/>
            <a:chOff x="12700" y="0"/>
            <a:chExt cx="8902065" cy="12907009"/>
          </a:xfrm>
        </p:grpSpPr>
        <p:cxnSp>
          <p:nvCxnSpPr>
            <p:cNvPr id="2410" name="Google Shape;2410;p74"/>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11" name="Google Shape;2411;p74"/>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12" name="Google Shape;2412;p74"/>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413" name="Google Shape;2413;p74"/>
            <p:cNvGrpSpPr/>
            <p:nvPr/>
          </p:nvGrpSpPr>
          <p:grpSpPr>
            <a:xfrm>
              <a:off x="8423275" y="0"/>
              <a:ext cx="491490" cy="491490"/>
              <a:chOff x="0" y="0"/>
              <a:chExt cx="812800" cy="812800"/>
            </a:xfrm>
          </p:grpSpPr>
          <p:sp>
            <p:nvSpPr>
              <p:cNvPr id="2414" name="Google Shape;2414;p7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5" name="Google Shape;2415;p7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16" name="Google Shape;2416;p74"/>
            <p:cNvGrpSpPr/>
            <p:nvPr/>
          </p:nvGrpSpPr>
          <p:grpSpPr>
            <a:xfrm>
              <a:off x="8423275" y="12415519"/>
              <a:ext cx="491490" cy="491490"/>
              <a:chOff x="0" y="0"/>
              <a:chExt cx="812800" cy="812800"/>
            </a:xfrm>
          </p:grpSpPr>
          <p:sp>
            <p:nvSpPr>
              <p:cNvPr id="2417" name="Google Shape;2417;p7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7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419" name="Google Shape;2419;p74"/>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20" name="Google Shape;2420;p74"/>
          <p:cNvGrpSpPr/>
          <p:nvPr/>
        </p:nvGrpSpPr>
        <p:grpSpPr>
          <a:xfrm>
            <a:off x="822108" y="822960"/>
            <a:ext cx="2933028" cy="713220"/>
            <a:chOff x="0" y="0"/>
            <a:chExt cx="3910704" cy="950960"/>
          </a:xfrm>
        </p:grpSpPr>
        <p:sp>
          <p:nvSpPr>
            <p:cNvPr id="2421" name="Google Shape;2421;p7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2" name="Google Shape;2422;p7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423" name="Google Shape;2423;p74"/>
          <p:cNvSpPr/>
          <p:nvPr/>
        </p:nvSpPr>
        <p:spPr>
          <a:xfrm>
            <a:off x="1636286" y="2993165"/>
            <a:ext cx="15015427" cy="5338012"/>
          </a:xfrm>
          <a:custGeom>
            <a:rect b="b" l="l" r="r" t="t"/>
            <a:pathLst>
              <a:path extrusionOk="0" h="5338012" w="15015427">
                <a:moveTo>
                  <a:pt x="0" y="0"/>
                </a:moveTo>
                <a:lnTo>
                  <a:pt x="15015428" y="0"/>
                </a:lnTo>
                <a:lnTo>
                  <a:pt x="15015428" y="5338012"/>
                </a:lnTo>
                <a:lnTo>
                  <a:pt x="0" y="533801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4" name="Google Shape;2424;p74"/>
          <p:cNvSpPr txBox="1"/>
          <p:nvPr/>
        </p:nvSpPr>
        <p:spPr>
          <a:xfrm>
            <a:off x="1369745" y="1778898"/>
            <a:ext cx="9470487"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Naïve Bayes Algorithm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428" name="Shape 2428"/>
        <p:cNvGrpSpPr/>
        <p:nvPr/>
      </p:nvGrpSpPr>
      <p:grpSpPr>
        <a:xfrm>
          <a:off x="0" y="0"/>
          <a:ext cx="0" cy="0"/>
          <a:chOff x="0" y="0"/>
          <a:chExt cx="0" cy="0"/>
        </a:xfrm>
      </p:grpSpPr>
      <p:grpSp>
        <p:nvGrpSpPr>
          <p:cNvPr id="2429" name="Google Shape;2429;p75"/>
          <p:cNvGrpSpPr/>
          <p:nvPr/>
        </p:nvGrpSpPr>
        <p:grpSpPr>
          <a:xfrm>
            <a:off x="561257" y="303372"/>
            <a:ext cx="6676549" cy="9680257"/>
            <a:chOff x="12700" y="0"/>
            <a:chExt cx="8902065" cy="12907009"/>
          </a:xfrm>
        </p:grpSpPr>
        <p:cxnSp>
          <p:nvCxnSpPr>
            <p:cNvPr id="2430" name="Google Shape;2430;p75"/>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31" name="Google Shape;2431;p75"/>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32" name="Google Shape;2432;p75"/>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433" name="Google Shape;2433;p75"/>
            <p:cNvGrpSpPr/>
            <p:nvPr/>
          </p:nvGrpSpPr>
          <p:grpSpPr>
            <a:xfrm>
              <a:off x="8423275" y="0"/>
              <a:ext cx="491490" cy="491490"/>
              <a:chOff x="0" y="0"/>
              <a:chExt cx="812800" cy="812800"/>
            </a:xfrm>
          </p:grpSpPr>
          <p:sp>
            <p:nvSpPr>
              <p:cNvPr id="2434" name="Google Shape;2434;p7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5" name="Google Shape;2435;p7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36" name="Google Shape;2436;p75"/>
            <p:cNvGrpSpPr/>
            <p:nvPr/>
          </p:nvGrpSpPr>
          <p:grpSpPr>
            <a:xfrm>
              <a:off x="8423275" y="12415519"/>
              <a:ext cx="491490" cy="491490"/>
              <a:chOff x="0" y="0"/>
              <a:chExt cx="812800" cy="812800"/>
            </a:xfrm>
          </p:grpSpPr>
          <p:sp>
            <p:nvSpPr>
              <p:cNvPr id="2437" name="Google Shape;2437;p7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8" name="Google Shape;2438;p7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439" name="Google Shape;2439;p75"/>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40" name="Google Shape;2440;p75"/>
          <p:cNvGrpSpPr/>
          <p:nvPr/>
        </p:nvGrpSpPr>
        <p:grpSpPr>
          <a:xfrm>
            <a:off x="822108" y="822960"/>
            <a:ext cx="2933028" cy="713220"/>
            <a:chOff x="0" y="0"/>
            <a:chExt cx="3910704" cy="950960"/>
          </a:xfrm>
        </p:grpSpPr>
        <p:sp>
          <p:nvSpPr>
            <p:cNvPr id="2441" name="Google Shape;2441;p7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2" name="Google Shape;2442;p7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443" name="Google Shape;2443;p75"/>
          <p:cNvSpPr/>
          <p:nvPr/>
        </p:nvSpPr>
        <p:spPr>
          <a:xfrm>
            <a:off x="893577" y="2750839"/>
            <a:ext cx="16500847" cy="5414340"/>
          </a:xfrm>
          <a:custGeom>
            <a:rect b="b" l="l" r="r" t="t"/>
            <a:pathLst>
              <a:path extrusionOk="0" h="5414340" w="16500847">
                <a:moveTo>
                  <a:pt x="0" y="0"/>
                </a:moveTo>
                <a:lnTo>
                  <a:pt x="16500846" y="0"/>
                </a:lnTo>
                <a:lnTo>
                  <a:pt x="16500846" y="5414340"/>
                </a:lnTo>
                <a:lnTo>
                  <a:pt x="0" y="541434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447" name="Shape 2447"/>
        <p:cNvGrpSpPr/>
        <p:nvPr/>
      </p:nvGrpSpPr>
      <p:grpSpPr>
        <a:xfrm>
          <a:off x="0" y="0"/>
          <a:ext cx="0" cy="0"/>
          <a:chOff x="0" y="0"/>
          <a:chExt cx="0" cy="0"/>
        </a:xfrm>
      </p:grpSpPr>
      <p:grpSp>
        <p:nvGrpSpPr>
          <p:cNvPr id="2448" name="Google Shape;2448;p76"/>
          <p:cNvGrpSpPr/>
          <p:nvPr/>
        </p:nvGrpSpPr>
        <p:grpSpPr>
          <a:xfrm>
            <a:off x="561257" y="303372"/>
            <a:ext cx="6676549" cy="9680257"/>
            <a:chOff x="12700" y="0"/>
            <a:chExt cx="8902065" cy="12907009"/>
          </a:xfrm>
        </p:grpSpPr>
        <p:cxnSp>
          <p:nvCxnSpPr>
            <p:cNvPr id="2449" name="Google Shape;2449;p76"/>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50" name="Google Shape;2450;p76"/>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51" name="Google Shape;2451;p76"/>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452" name="Google Shape;2452;p76"/>
            <p:cNvGrpSpPr/>
            <p:nvPr/>
          </p:nvGrpSpPr>
          <p:grpSpPr>
            <a:xfrm>
              <a:off x="8423275" y="0"/>
              <a:ext cx="491490" cy="491490"/>
              <a:chOff x="0" y="0"/>
              <a:chExt cx="812800" cy="812800"/>
            </a:xfrm>
          </p:grpSpPr>
          <p:sp>
            <p:nvSpPr>
              <p:cNvPr id="2453" name="Google Shape;2453;p7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4" name="Google Shape;2454;p7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55" name="Google Shape;2455;p76"/>
            <p:cNvGrpSpPr/>
            <p:nvPr/>
          </p:nvGrpSpPr>
          <p:grpSpPr>
            <a:xfrm>
              <a:off x="8423275" y="12415519"/>
              <a:ext cx="491490" cy="491490"/>
              <a:chOff x="0" y="0"/>
              <a:chExt cx="812800" cy="812800"/>
            </a:xfrm>
          </p:grpSpPr>
          <p:sp>
            <p:nvSpPr>
              <p:cNvPr id="2456" name="Google Shape;2456;p7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7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458" name="Google Shape;2458;p7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59" name="Google Shape;2459;p76"/>
          <p:cNvGrpSpPr/>
          <p:nvPr/>
        </p:nvGrpSpPr>
        <p:grpSpPr>
          <a:xfrm>
            <a:off x="14574882" y="8977403"/>
            <a:ext cx="3372558" cy="1006227"/>
            <a:chOff x="0" y="0"/>
            <a:chExt cx="4496745" cy="1341635"/>
          </a:xfrm>
        </p:grpSpPr>
        <p:grpSp>
          <p:nvGrpSpPr>
            <p:cNvPr id="2460" name="Google Shape;2460;p76"/>
            <p:cNvGrpSpPr/>
            <p:nvPr/>
          </p:nvGrpSpPr>
          <p:grpSpPr>
            <a:xfrm rot="2700000">
              <a:off x="196478" y="196478"/>
              <a:ext cx="948679" cy="948679"/>
              <a:chOff x="0" y="0"/>
              <a:chExt cx="812800" cy="812800"/>
            </a:xfrm>
          </p:grpSpPr>
          <p:sp>
            <p:nvSpPr>
              <p:cNvPr id="2461" name="Google Shape;2461;p7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2" name="Google Shape;2462;p7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63" name="Google Shape;2463;p76"/>
            <p:cNvGrpSpPr/>
            <p:nvPr/>
          </p:nvGrpSpPr>
          <p:grpSpPr>
            <a:xfrm rot="2700000">
              <a:off x="1248181" y="196478"/>
              <a:ext cx="948679" cy="948679"/>
              <a:chOff x="0" y="0"/>
              <a:chExt cx="812800" cy="812800"/>
            </a:xfrm>
          </p:grpSpPr>
          <p:sp>
            <p:nvSpPr>
              <p:cNvPr id="2464" name="Google Shape;2464;p7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5" name="Google Shape;2465;p7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66" name="Google Shape;2466;p76"/>
            <p:cNvGrpSpPr/>
            <p:nvPr/>
          </p:nvGrpSpPr>
          <p:grpSpPr>
            <a:xfrm rot="2700000">
              <a:off x="2299885" y="196478"/>
              <a:ext cx="948679" cy="948679"/>
              <a:chOff x="0" y="0"/>
              <a:chExt cx="812800" cy="812800"/>
            </a:xfrm>
          </p:grpSpPr>
          <p:sp>
            <p:nvSpPr>
              <p:cNvPr id="2467" name="Google Shape;2467;p7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7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69" name="Google Shape;2469;p76"/>
            <p:cNvGrpSpPr/>
            <p:nvPr/>
          </p:nvGrpSpPr>
          <p:grpSpPr>
            <a:xfrm rot="2700000">
              <a:off x="3351588" y="196478"/>
              <a:ext cx="948679" cy="948679"/>
              <a:chOff x="0" y="0"/>
              <a:chExt cx="812800" cy="812800"/>
            </a:xfrm>
          </p:grpSpPr>
          <p:sp>
            <p:nvSpPr>
              <p:cNvPr id="2470" name="Google Shape;2470;p7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1" name="Google Shape;2471;p7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72" name="Google Shape;2472;p76"/>
          <p:cNvGrpSpPr/>
          <p:nvPr/>
        </p:nvGrpSpPr>
        <p:grpSpPr>
          <a:xfrm>
            <a:off x="822108" y="822960"/>
            <a:ext cx="2933028" cy="713220"/>
            <a:chOff x="0" y="0"/>
            <a:chExt cx="3910704" cy="950960"/>
          </a:xfrm>
        </p:grpSpPr>
        <p:sp>
          <p:nvSpPr>
            <p:cNvPr id="2473" name="Google Shape;2473;p7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4" name="Google Shape;2474;p7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475" name="Google Shape;2475;p76"/>
          <p:cNvSpPr/>
          <p:nvPr/>
        </p:nvSpPr>
        <p:spPr>
          <a:xfrm>
            <a:off x="1582671" y="2324809"/>
            <a:ext cx="15122658" cy="5075990"/>
          </a:xfrm>
          <a:custGeom>
            <a:rect b="b" l="l" r="r" t="t"/>
            <a:pathLst>
              <a:path extrusionOk="0" h="5075990" w="15122658">
                <a:moveTo>
                  <a:pt x="0" y="0"/>
                </a:moveTo>
                <a:lnTo>
                  <a:pt x="15122658" y="0"/>
                </a:lnTo>
                <a:lnTo>
                  <a:pt x="15122658" y="5075990"/>
                </a:lnTo>
                <a:lnTo>
                  <a:pt x="0" y="50759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6" name="Google Shape;2476;p76"/>
          <p:cNvSpPr txBox="1"/>
          <p:nvPr/>
        </p:nvSpPr>
        <p:spPr>
          <a:xfrm>
            <a:off x="5956625" y="7695688"/>
            <a:ext cx="6374749" cy="128171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accuracy: 86.97%</a:t>
            </a:r>
            <a:endParaRPr/>
          </a:p>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runtime: 0.0383s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480" name="Shape 2480"/>
        <p:cNvGrpSpPr/>
        <p:nvPr/>
      </p:nvGrpSpPr>
      <p:grpSpPr>
        <a:xfrm>
          <a:off x="0" y="0"/>
          <a:ext cx="0" cy="0"/>
          <a:chOff x="0" y="0"/>
          <a:chExt cx="0" cy="0"/>
        </a:xfrm>
      </p:grpSpPr>
      <p:grpSp>
        <p:nvGrpSpPr>
          <p:cNvPr id="2481" name="Google Shape;2481;p77"/>
          <p:cNvGrpSpPr/>
          <p:nvPr/>
        </p:nvGrpSpPr>
        <p:grpSpPr>
          <a:xfrm>
            <a:off x="561257" y="303372"/>
            <a:ext cx="6676549" cy="9680257"/>
            <a:chOff x="12700" y="0"/>
            <a:chExt cx="8902065" cy="12907009"/>
          </a:xfrm>
        </p:grpSpPr>
        <p:cxnSp>
          <p:nvCxnSpPr>
            <p:cNvPr id="2482" name="Google Shape;2482;p77"/>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83" name="Google Shape;2483;p77"/>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484" name="Google Shape;2484;p77"/>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485" name="Google Shape;2485;p77"/>
            <p:cNvGrpSpPr/>
            <p:nvPr/>
          </p:nvGrpSpPr>
          <p:grpSpPr>
            <a:xfrm>
              <a:off x="8423275" y="0"/>
              <a:ext cx="491490" cy="491490"/>
              <a:chOff x="0" y="0"/>
              <a:chExt cx="812800" cy="812800"/>
            </a:xfrm>
          </p:grpSpPr>
          <p:sp>
            <p:nvSpPr>
              <p:cNvPr id="2486" name="Google Shape;2486;p7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7" name="Google Shape;2487;p7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88" name="Google Shape;2488;p77"/>
            <p:cNvGrpSpPr/>
            <p:nvPr/>
          </p:nvGrpSpPr>
          <p:grpSpPr>
            <a:xfrm>
              <a:off x="8423275" y="12415519"/>
              <a:ext cx="491490" cy="491490"/>
              <a:chOff x="0" y="0"/>
              <a:chExt cx="812800" cy="812800"/>
            </a:xfrm>
          </p:grpSpPr>
          <p:sp>
            <p:nvSpPr>
              <p:cNvPr id="2489" name="Google Shape;2489;p7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0" name="Google Shape;2490;p7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491" name="Google Shape;2491;p77"/>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92" name="Google Shape;2492;p77"/>
          <p:cNvGrpSpPr/>
          <p:nvPr/>
        </p:nvGrpSpPr>
        <p:grpSpPr>
          <a:xfrm>
            <a:off x="14574882" y="8977403"/>
            <a:ext cx="3372558" cy="1006227"/>
            <a:chOff x="0" y="0"/>
            <a:chExt cx="4496745" cy="1341635"/>
          </a:xfrm>
        </p:grpSpPr>
        <p:grpSp>
          <p:nvGrpSpPr>
            <p:cNvPr id="2493" name="Google Shape;2493;p77"/>
            <p:cNvGrpSpPr/>
            <p:nvPr/>
          </p:nvGrpSpPr>
          <p:grpSpPr>
            <a:xfrm rot="2700000">
              <a:off x="196478" y="196478"/>
              <a:ext cx="948679" cy="948679"/>
              <a:chOff x="0" y="0"/>
              <a:chExt cx="812800" cy="812800"/>
            </a:xfrm>
          </p:grpSpPr>
          <p:sp>
            <p:nvSpPr>
              <p:cNvPr id="2494" name="Google Shape;2494;p7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5" name="Google Shape;2495;p7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6" name="Google Shape;2496;p77"/>
            <p:cNvGrpSpPr/>
            <p:nvPr/>
          </p:nvGrpSpPr>
          <p:grpSpPr>
            <a:xfrm rot="2700000">
              <a:off x="1248181" y="196478"/>
              <a:ext cx="948679" cy="948679"/>
              <a:chOff x="0" y="0"/>
              <a:chExt cx="812800" cy="812800"/>
            </a:xfrm>
          </p:grpSpPr>
          <p:sp>
            <p:nvSpPr>
              <p:cNvPr id="2497" name="Google Shape;2497;p7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8" name="Google Shape;2498;p7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9" name="Google Shape;2499;p77"/>
            <p:cNvGrpSpPr/>
            <p:nvPr/>
          </p:nvGrpSpPr>
          <p:grpSpPr>
            <a:xfrm rot="2700000">
              <a:off x="2299885" y="196478"/>
              <a:ext cx="948679" cy="948679"/>
              <a:chOff x="0" y="0"/>
              <a:chExt cx="812800" cy="812800"/>
            </a:xfrm>
          </p:grpSpPr>
          <p:sp>
            <p:nvSpPr>
              <p:cNvPr id="2500" name="Google Shape;2500;p7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1" name="Google Shape;2501;p7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02" name="Google Shape;2502;p77"/>
            <p:cNvGrpSpPr/>
            <p:nvPr/>
          </p:nvGrpSpPr>
          <p:grpSpPr>
            <a:xfrm rot="2700000">
              <a:off x="3351588" y="196478"/>
              <a:ext cx="948679" cy="948679"/>
              <a:chOff x="0" y="0"/>
              <a:chExt cx="812800" cy="812800"/>
            </a:xfrm>
          </p:grpSpPr>
          <p:sp>
            <p:nvSpPr>
              <p:cNvPr id="2503" name="Google Shape;2503;p7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4" name="Google Shape;2504;p7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505" name="Google Shape;2505;p77"/>
          <p:cNvGrpSpPr/>
          <p:nvPr/>
        </p:nvGrpSpPr>
        <p:grpSpPr>
          <a:xfrm>
            <a:off x="822108" y="822960"/>
            <a:ext cx="2933028" cy="713220"/>
            <a:chOff x="0" y="0"/>
            <a:chExt cx="3910704" cy="950960"/>
          </a:xfrm>
        </p:grpSpPr>
        <p:sp>
          <p:nvSpPr>
            <p:cNvPr id="2506" name="Google Shape;2506;p7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7" name="Google Shape;2507;p7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508" name="Google Shape;2508;p77"/>
          <p:cNvSpPr/>
          <p:nvPr/>
        </p:nvSpPr>
        <p:spPr>
          <a:xfrm>
            <a:off x="1028700" y="3177145"/>
            <a:ext cx="16835031" cy="4354930"/>
          </a:xfrm>
          <a:custGeom>
            <a:rect b="b" l="l" r="r" t="t"/>
            <a:pathLst>
              <a:path extrusionOk="0" h="4354930" w="16835031">
                <a:moveTo>
                  <a:pt x="0" y="0"/>
                </a:moveTo>
                <a:lnTo>
                  <a:pt x="16835031" y="0"/>
                </a:lnTo>
                <a:lnTo>
                  <a:pt x="16835031" y="4354930"/>
                </a:lnTo>
                <a:lnTo>
                  <a:pt x="0" y="435493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512" name="Shape 2512"/>
        <p:cNvGrpSpPr/>
        <p:nvPr/>
      </p:nvGrpSpPr>
      <p:grpSpPr>
        <a:xfrm>
          <a:off x="0" y="0"/>
          <a:ext cx="0" cy="0"/>
          <a:chOff x="0" y="0"/>
          <a:chExt cx="0" cy="0"/>
        </a:xfrm>
      </p:grpSpPr>
      <p:sp>
        <p:nvSpPr>
          <p:cNvPr id="2513" name="Google Shape;2513;p78"/>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14" name="Google Shape;2514;p78"/>
          <p:cNvGrpSpPr/>
          <p:nvPr/>
        </p:nvGrpSpPr>
        <p:grpSpPr>
          <a:xfrm>
            <a:off x="14574882" y="8977403"/>
            <a:ext cx="3372558" cy="1006227"/>
            <a:chOff x="0" y="0"/>
            <a:chExt cx="4496745" cy="1341635"/>
          </a:xfrm>
        </p:grpSpPr>
        <p:grpSp>
          <p:nvGrpSpPr>
            <p:cNvPr id="2515" name="Google Shape;2515;p78"/>
            <p:cNvGrpSpPr/>
            <p:nvPr/>
          </p:nvGrpSpPr>
          <p:grpSpPr>
            <a:xfrm rot="2700000">
              <a:off x="196478" y="196478"/>
              <a:ext cx="948679" cy="948679"/>
              <a:chOff x="0" y="0"/>
              <a:chExt cx="812800" cy="812800"/>
            </a:xfrm>
          </p:grpSpPr>
          <p:sp>
            <p:nvSpPr>
              <p:cNvPr id="2516" name="Google Shape;2516;p7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7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18" name="Google Shape;2518;p78"/>
            <p:cNvGrpSpPr/>
            <p:nvPr/>
          </p:nvGrpSpPr>
          <p:grpSpPr>
            <a:xfrm rot="2700000">
              <a:off x="1248181" y="196478"/>
              <a:ext cx="948679" cy="948679"/>
              <a:chOff x="0" y="0"/>
              <a:chExt cx="812800" cy="812800"/>
            </a:xfrm>
          </p:grpSpPr>
          <p:sp>
            <p:nvSpPr>
              <p:cNvPr id="2519" name="Google Shape;2519;p7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0" name="Google Shape;2520;p7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21" name="Google Shape;2521;p78"/>
            <p:cNvGrpSpPr/>
            <p:nvPr/>
          </p:nvGrpSpPr>
          <p:grpSpPr>
            <a:xfrm rot="2700000">
              <a:off x="2299885" y="196478"/>
              <a:ext cx="948679" cy="948679"/>
              <a:chOff x="0" y="0"/>
              <a:chExt cx="812800" cy="812800"/>
            </a:xfrm>
          </p:grpSpPr>
          <p:sp>
            <p:nvSpPr>
              <p:cNvPr id="2522" name="Google Shape;2522;p7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3" name="Google Shape;2523;p7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24" name="Google Shape;2524;p78"/>
            <p:cNvGrpSpPr/>
            <p:nvPr/>
          </p:nvGrpSpPr>
          <p:grpSpPr>
            <a:xfrm rot="2700000">
              <a:off x="3351588" y="196478"/>
              <a:ext cx="948679" cy="948679"/>
              <a:chOff x="0" y="0"/>
              <a:chExt cx="812800" cy="812800"/>
            </a:xfrm>
          </p:grpSpPr>
          <p:sp>
            <p:nvSpPr>
              <p:cNvPr id="2525" name="Google Shape;2525;p7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6" name="Google Shape;2526;p7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527" name="Google Shape;2527;p78"/>
          <p:cNvGrpSpPr/>
          <p:nvPr/>
        </p:nvGrpSpPr>
        <p:grpSpPr>
          <a:xfrm>
            <a:off x="822108" y="822960"/>
            <a:ext cx="2933028" cy="713220"/>
            <a:chOff x="0" y="0"/>
            <a:chExt cx="3910704" cy="950960"/>
          </a:xfrm>
        </p:grpSpPr>
        <p:sp>
          <p:nvSpPr>
            <p:cNvPr id="2528" name="Google Shape;2528;p7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9" name="Google Shape;2529;p7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530" name="Google Shape;2530;p78"/>
          <p:cNvSpPr txBox="1"/>
          <p:nvPr/>
        </p:nvSpPr>
        <p:spPr>
          <a:xfrm>
            <a:off x="8851509" y="4376071"/>
            <a:ext cx="9214924" cy="2077272"/>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 Through the confused matrix of the Naive Bayes algorithmic Picture tissue, we learn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Precision of the algorithmic Picture tissue: 86.97%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p:txBody>
      </p:sp>
      <p:sp>
        <p:nvSpPr>
          <p:cNvPr id="2531" name="Google Shape;2531;p78"/>
          <p:cNvSpPr/>
          <p:nvPr/>
        </p:nvSpPr>
        <p:spPr>
          <a:xfrm>
            <a:off x="557638" y="1826671"/>
            <a:ext cx="8116115" cy="7798725"/>
          </a:xfrm>
          <a:custGeom>
            <a:rect b="b" l="l" r="r" t="t"/>
            <a:pathLst>
              <a:path extrusionOk="0" h="7798725" w="8116115">
                <a:moveTo>
                  <a:pt x="0" y="0"/>
                </a:moveTo>
                <a:lnTo>
                  <a:pt x="8116115" y="0"/>
                </a:lnTo>
                <a:lnTo>
                  <a:pt x="8116115" y="7798725"/>
                </a:lnTo>
                <a:lnTo>
                  <a:pt x="0" y="779872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535" name="Shape 2535"/>
        <p:cNvGrpSpPr/>
        <p:nvPr/>
      </p:nvGrpSpPr>
      <p:grpSpPr>
        <a:xfrm>
          <a:off x="0" y="0"/>
          <a:ext cx="0" cy="0"/>
          <a:chOff x="0" y="0"/>
          <a:chExt cx="0" cy="0"/>
        </a:xfrm>
      </p:grpSpPr>
      <p:grpSp>
        <p:nvGrpSpPr>
          <p:cNvPr id="2536" name="Google Shape;2536;p79"/>
          <p:cNvGrpSpPr/>
          <p:nvPr/>
        </p:nvGrpSpPr>
        <p:grpSpPr>
          <a:xfrm>
            <a:off x="561257" y="303372"/>
            <a:ext cx="6676549" cy="9680257"/>
            <a:chOff x="12700" y="0"/>
            <a:chExt cx="8902065" cy="12907009"/>
          </a:xfrm>
        </p:grpSpPr>
        <p:cxnSp>
          <p:nvCxnSpPr>
            <p:cNvPr id="2537" name="Google Shape;2537;p79"/>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38" name="Google Shape;2538;p79"/>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39" name="Google Shape;2539;p79"/>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540" name="Google Shape;2540;p79"/>
            <p:cNvGrpSpPr/>
            <p:nvPr/>
          </p:nvGrpSpPr>
          <p:grpSpPr>
            <a:xfrm>
              <a:off x="8423275" y="0"/>
              <a:ext cx="491490" cy="491490"/>
              <a:chOff x="0" y="0"/>
              <a:chExt cx="812800" cy="812800"/>
            </a:xfrm>
          </p:grpSpPr>
          <p:sp>
            <p:nvSpPr>
              <p:cNvPr id="2541" name="Google Shape;2541;p7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2" name="Google Shape;2542;p7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43" name="Google Shape;2543;p79"/>
            <p:cNvGrpSpPr/>
            <p:nvPr/>
          </p:nvGrpSpPr>
          <p:grpSpPr>
            <a:xfrm>
              <a:off x="8423275" y="12415519"/>
              <a:ext cx="491490" cy="491490"/>
              <a:chOff x="0" y="0"/>
              <a:chExt cx="812800" cy="812800"/>
            </a:xfrm>
          </p:grpSpPr>
          <p:sp>
            <p:nvSpPr>
              <p:cNvPr id="2544" name="Google Shape;2544;p7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5" name="Google Shape;2545;p7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546" name="Google Shape;2546;p79"/>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7" name="Google Shape;2547;p79"/>
          <p:cNvGrpSpPr/>
          <p:nvPr/>
        </p:nvGrpSpPr>
        <p:grpSpPr>
          <a:xfrm>
            <a:off x="822108" y="822960"/>
            <a:ext cx="2933028" cy="713220"/>
            <a:chOff x="0" y="0"/>
            <a:chExt cx="3910704" cy="950960"/>
          </a:xfrm>
        </p:grpSpPr>
        <p:sp>
          <p:nvSpPr>
            <p:cNvPr id="2548" name="Google Shape;2548;p7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7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550" name="Google Shape;2550;p79"/>
          <p:cNvSpPr/>
          <p:nvPr/>
        </p:nvSpPr>
        <p:spPr>
          <a:xfrm>
            <a:off x="2393647" y="2617081"/>
            <a:ext cx="13500707" cy="6805533"/>
          </a:xfrm>
          <a:custGeom>
            <a:rect b="b" l="l" r="r" t="t"/>
            <a:pathLst>
              <a:path extrusionOk="0" h="6805533" w="13500707">
                <a:moveTo>
                  <a:pt x="0" y="0"/>
                </a:moveTo>
                <a:lnTo>
                  <a:pt x="13500706" y="0"/>
                </a:lnTo>
                <a:lnTo>
                  <a:pt x="13500706" y="6805533"/>
                </a:lnTo>
                <a:lnTo>
                  <a:pt x="0" y="680553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1" name="Google Shape;2551;p79"/>
          <p:cNvSpPr txBox="1"/>
          <p:nvPr/>
        </p:nvSpPr>
        <p:spPr>
          <a:xfrm>
            <a:off x="1258916" y="1539996"/>
            <a:ext cx="13163800"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u="none" strike="noStrike">
                <a:solidFill>
                  <a:srgbClr val="440380"/>
                </a:solidFill>
                <a:latin typeface="Arial"/>
                <a:ea typeface="Arial"/>
                <a:cs typeface="Arial"/>
                <a:sym typeface="Arial"/>
              </a:rPr>
              <a:t>K-Nearest Neighbors Algorithm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23" name="Shape 323"/>
        <p:cNvGrpSpPr/>
        <p:nvPr/>
      </p:nvGrpSpPr>
      <p:grpSpPr>
        <a:xfrm>
          <a:off x="0" y="0"/>
          <a:ext cx="0" cy="0"/>
          <a:chOff x="0" y="0"/>
          <a:chExt cx="0" cy="0"/>
        </a:xfrm>
      </p:grpSpPr>
      <p:grpSp>
        <p:nvGrpSpPr>
          <p:cNvPr id="324" name="Google Shape;324;p8"/>
          <p:cNvGrpSpPr/>
          <p:nvPr/>
        </p:nvGrpSpPr>
        <p:grpSpPr>
          <a:xfrm>
            <a:off x="513779" y="303372"/>
            <a:ext cx="6676549" cy="9680257"/>
            <a:chOff x="12700" y="0"/>
            <a:chExt cx="8902065" cy="12907009"/>
          </a:xfrm>
        </p:grpSpPr>
        <p:cxnSp>
          <p:nvCxnSpPr>
            <p:cNvPr id="325" name="Google Shape;325;p8"/>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6" name="Google Shape;326;p8"/>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27" name="Google Shape;327;p8"/>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28" name="Google Shape;328;p8"/>
            <p:cNvGrpSpPr/>
            <p:nvPr/>
          </p:nvGrpSpPr>
          <p:grpSpPr>
            <a:xfrm>
              <a:off x="8423275" y="0"/>
              <a:ext cx="491490" cy="491490"/>
              <a:chOff x="0" y="0"/>
              <a:chExt cx="812800" cy="812800"/>
            </a:xfrm>
          </p:grpSpPr>
          <p:sp>
            <p:nvSpPr>
              <p:cNvPr id="329" name="Google Shape;329;p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1" name="Google Shape;331;p8"/>
            <p:cNvGrpSpPr/>
            <p:nvPr/>
          </p:nvGrpSpPr>
          <p:grpSpPr>
            <a:xfrm>
              <a:off x="8423275" y="12415519"/>
              <a:ext cx="491490" cy="491490"/>
              <a:chOff x="0" y="0"/>
              <a:chExt cx="812800" cy="812800"/>
            </a:xfrm>
          </p:grpSpPr>
          <p:sp>
            <p:nvSpPr>
              <p:cNvPr id="332" name="Google Shape;332;p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34" name="Google Shape;334;p8"/>
          <p:cNvGrpSpPr/>
          <p:nvPr/>
        </p:nvGrpSpPr>
        <p:grpSpPr>
          <a:xfrm>
            <a:off x="5250706" y="835769"/>
            <a:ext cx="7786587" cy="1776674"/>
            <a:chOff x="0" y="-458401"/>
            <a:chExt cx="10382116" cy="2368898"/>
          </a:xfrm>
        </p:grpSpPr>
        <p:grpSp>
          <p:nvGrpSpPr>
            <p:cNvPr id="335" name="Google Shape;335;p8"/>
            <p:cNvGrpSpPr/>
            <p:nvPr/>
          </p:nvGrpSpPr>
          <p:grpSpPr>
            <a:xfrm>
              <a:off x="0" y="-229670"/>
              <a:ext cx="10071812" cy="2140167"/>
              <a:chOff x="0" y="-47625"/>
              <a:chExt cx="1046398" cy="222350"/>
            </a:xfrm>
          </p:grpSpPr>
          <p:sp>
            <p:nvSpPr>
              <p:cNvPr id="336" name="Google Shape;336;p8"/>
              <p:cNvSpPr/>
              <p:nvPr/>
            </p:nvSpPr>
            <p:spPr>
              <a:xfrm>
                <a:off x="0" y="0"/>
                <a:ext cx="1046398" cy="174725"/>
              </a:xfrm>
              <a:custGeom>
                <a:rect b="b" l="l" r="r" t="t"/>
                <a:pathLst>
                  <a:path extrusionOk="0" h="174725" w="1046398">
                    <a:moveTo>
                      <a:pt x="0" y="0"/>
                    </a:moveTo>
                    <a:lnTo>
                      <a:pt x="1046398" y="0"/>
                    </a:lnTo>
                    <a:lnTo>
                      <a:pt x="1046398" y="174725"/>
                    </a:lnTo>
                    <a:lnTo>
                      <a:pt x="0" y="17472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8"/>
              <p:cNvSpPr txBox="1"/>
              <p:nvPr/>
            </p:nvSpPr>
            <p:spPr>
              <a:xfrm>
                <a:off x="0" y="-47625"/>
                <a:ext cx="1046398"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8" name="Google Shape;338;p8"/>
            <p:cNvGrpSpPr/>
            <p:nvPr/>
          </p:nvGrpSpPr>
          <p:grpSpPr>
            <a:xfrm>
              <a:off x="310304" y="-458401"/>
              <a:ext cx="10071812" cy="2140167"/>
              <a:chOff x="0" y="-47625"/>
              <a:chExt cx="1046398" cy="222350"/>
            </a:xfrm>
          </p:grpSpPr>
          <p:sp>
            <p:nvSpPr>
              <p:cNvPr id="339" name="Google Shape;339;p8"/>
              <p:cNvSpPr/>
              <p:nvPr/>
            </p:nvSpPr>
            <p:spPr>
              <a:xfrm>
                <a:off x="0" y="0"/>
                <a:ext cx="1046398" cy="174725"/>
              </a:xfrm>
              <a:custGeom>
                <a:rect b="b" l="l" r="r" t="t"/>
                <a:pathLst>
                  <a:path extrusionOk="0" h="174725" w="1046398">
                    <a:moveTo>
                      <a:pt x="0" y="0"/>
                    </a:moveTo>
                    <a:lnTo>
                      <a:pt x="1046398" y="0"/>
                    </a:lnTo>
                    <a:lnTo>
                      <a:pt x="1046398" y="174725"/>
                    </a:lnTo>
                    <a:lnTo>
                      <a:pt x="0" y="174725"/>
                    </a:lnTo>
                    <a:close/>
                  </a:path>
                </a:pathLst>
              </a:custGeom>
              <a:solidFill>
                <a:srgbClr val="EEDCFF"/>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8"/>
              <p:cNvSpPr txBox="1"/>
              <p:nvPr/>
            </p:nvSpPr>
            <p:spPr>
              <a:xfrm>
                <a:off x="0" y="-47625"/>
                <a:ext cx="1046398"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 name="Google Shape;341;p8"/>
            <p:cNvSpPr txBox="1"/>
            <p:nvPr/>
          </p:nvSpPr>
          <p:spPr>
            <a:xfrm>
              <a:off x="597924" y="226947"/>
              <a:ext cx="9186267" cy="11049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US" sz="5499">
                  <a:solidFill>
                    <a:srgbClr val="100F0D"/>
                  </a:solidFill>
                  <a:latin typeface="Oswald"/>
                  <a:ea typeface="Oswald"/>
                  <a:cs typeface="Oswald"/>
                  <a:sym typeface="Oswald"/>
                </a:rPr>
                <a:t>Description of original data</a:t>
              </a:r>
              <a:endParaRPr/>
            </a:p>
          </p:txBody>
        </p:sp>
      </p:grpSp>
      <p:sp>
        <p:nvSpPr>
          <p:cNvPr id="342" name="Google Shape;342;p8"/>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8"/>
          <p:cNvSpPr/>
          <p:nvPr/>
        </p:nvSpPr>
        <p:spPr>
          <a:xfrm>
            <a:off x="15702960" y="39228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4" name="Google Shape;344;p8"/>
          <p:cNvGrpSpPr/>
          <p:nvPr/>
        </p:nvGrpSpPr>
        <p:grpSpPr>
          <a:xfrm>
            <a:off x="687596" y="2461573"/>
            <a:ext cx="4879482" cy="4879482"/>
            <a:chOff x="0" y="0"/>
            <a:chExt cx="812800" cy="812800"/>
          </a:xfrm>
        </p:grpSpPr>
        <p:sp>
          <p:nvSpPr>
            <p:cNvPr id="345" name="Google Shape;3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7" name="Google Shape;347;p8"/>
          <p:cNvSpPr/>
          <p:nvPr/>
        </p:nvSpPr>
        <p:spPr>
          <a:xfrm>
            <a:off x="830138" y="2461573"/>
            <a:ext cx="4736941" cy="4736941"/>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16664" r="-16663" t="0"/>
            </a:stretch>
          </a:blipFill>
          <a:ln cap="sq" cmpd="sng" w="2857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8"/>
          <p:cNvSpPr txBox="1"/>
          <p:nvPr/>
        </p:nvSpPr>
        <p:spPr>
          <a:xfrm>
            <a:off x="5685218" y="4706218"/>
            <a:ext cx="12482665" cy="1817370"/>
          </a:xfrm>
          <a:prstGeom prst="rect">
            <a:avLst/>
          </a:prstGeom>
          <a:noFill/>
          <a:ln>
            <a:noFill/>
          </a:ln>
        </p:spPr>
        <p:txBody>
          <a:bodyPr anchorCtr="0" anchor="t" bIns="0" lIns="0" spcFirstLastPara="1" rIns="0" wrap="square" tIns="0">
            <a:spAutoFit/>
          </a:bodyPr>
          <a:lstStyle/>
          <a:p>
            <a:pPr indent="-323850" lvl="1" marL="647700" marR="0" rtl="0" algn="l">
              <a:lnSpc>
                <a:spcPct val="163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Collaborators: START Consortium (Owner), Erin Miller (Admin)</a:t>
            </a:r>
            <a:endParaRPr/>
          </a:p>
          <a:p>
            <a:pPr indent="0" lvl="0" marL="0" marR="0" rtl="0" algn="l">
              <a:lnSpc>
                <a:spcPct val="163000"/>
              </a:lnSpc>
              <a:spcBef>
                <a:spcPts val="0"/>
              </a:spcBef>
              <a:spcAft>
                <a:spcPts val="0"/>
              </a:spcAft>
              <a:buNone/>
            </a:pPr>
            <a:r>
              <a:t/>
            </a:r>
            <a:endParaRPr sz="3000">
              <a:solidFill>
                <a:srgbClr val="100F0D"/>
              </a:solidFill>
              <a:latin typeface="Arial"/>
              <a:ea typeface="Arial"/>
              <a:cs typeface="Arial"/>
              <a:sym typeface="Arial"/>
            </a:endParaRPr>
          </a:p>
          <a:p>
            <a:pPr indent="-323850" lvl="1" marL="647700" marR="0" rtl="0" algn="l">
              <a:lnSpc>
                <a:spcPct val="163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Sources: </a:t>
            </a:r>
            <a:r>
              <a:rPr b="0" i="0" lang="en-US" sz="3000" u="sng" cap="none" strike="noStrike">
                <a:solidFill>
                  <a:srgbClr val="100F0D"/>
                </a:solidFill>
                <a:latin typeface="Arial"/>
                <a:ea typeface="Arial"/>
                <a:cs typeface="Arial"/>
                <a:sym typeface="Arial"/>
                <a:hlinkClick r:id="rId5">
                  <a:extLst>
                    <a:ext uri="{A12FA001-AC4F-418D-AE19-62706E023703}">
                      <ahyp:hlinkClr val="tx"/>
                    </a:ext>
                  </a:extLst>
                </a:hlinkClick>
              </a:rPr>
              <a:t>Global Terrorism Database | Kaggle</a:t>
            </a:r>
            <a:endParaRPr/>
          </a:p>
        </p:txBody>
      </p:sp>
      <p:grpSp>
        <p:nvGrpSpPr>
          <p:cNvPr id="349" name="Google Shape;349;p8"/>
          <p:cNvGrpSpPr/>
          <p:nvPr/>
        </p:nvGrpSpPr>
        <p:grpSpPr>
          <a:xfrm>
            <a:off x="14574882" y="8977403"/>
            <a:ext cx="3372558" cy="1006227"/>
            <a:chOff x="0" y="0"/>
            <a:chExt cx="4496745" cy="1341635"/>
          </a:xfrm>
        </p:grpSpPr>
        <p:grpSp>
          <p:nvGrpSpPr>
            <p:cNvPr id="350" name="Google Shape;350;p8"/>
            <p:cNvGrpSpPr/>
            <p:nvPr/>
          </p:nvGrpSpPr>
          <p:grpSpPr>
            <a:xfrm rot="2700000">
              <a:off x="196478" y="196478"/>
              <a:ext cx="948679" cy="948679"/>
              <a:chOff x="0" y="0"/>
              <a:chExt cx="812800" cy="812800"/>
            </a:xfrm>
          </p:grpSpPr>
          <p:sp>
            <p:nvSpPr>
              <p:cNvPr id="351" name="Google Shape;351;p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3" name="Google Shape;353;p8"/>
            <p:cNvGrpSpPr/>
            <p:nvPr/>
          </p:nvGrpSpPr>
          <p:grpSpPr>
            <a:xfrm rot="2700000">
              <a:off x="1248181" y="196478"/>
              <a:ext cx="948679" cy="948679"/>
              <a:chOff x="0" y="0"/>
              <a:chExt cx="812800" cy="812800"/>
            </a:xfrm>
          </p:grpSpPr>
          <p:sp>
            <p:nvSpPr>
              <p:cNvPr id="354" name="Google Shape;354;p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6" name="Google Shape;356;p8"/>
            <p:cNvGrpSpPr/>
            <p:nvPr/>
          </p:nvGrpSpPr>
          <p:grpSpPr>
            <a:xfrm rot="2700000">
              <a:off x="2299885" y="196478"/>
              <a:ext cx="948679" cy="948679"/>
              <a:chOff x="0" y="0"/>
              <a:chExt cx="812800" cy="812800"/>
            </a:xfrm>
          </p:grpSpPr>
          <p:sp>
            <p:nvSpPr>
              <p:cNvPr id="357" name="Google Shape;357;p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9" name="Google Shape;359;p8"/>
            <p:cNvGrpSpPr/>
            <p:nvPr/>
          </p:nvGrpSpPr>
          <p:grpSpPr>
            <a:xfrm rot="2700000">
              <a:off x="3351588" y="196478"/>
              <a:ext cx="948679" cy="948679"/>
              <a:chOff x="0" y="0"/>
              <a:chExt cx="812800" cy="812800"/>
            </a:xfrm>
          </p:grpSpPr>
          <p:sp>
            <p:nvSpPr>
              <p:cNvPr id="360" name="Google Shape;360;p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62" name="Google Shape;362;p8"/>
          <p:cNvGrpSpPr/>
          <p:nvPr/>
        </p:nvGrpSpPr>
        <p:grpSpPr>
          <a:xfrm>
            <a:off x="822108" y="822960"/>
            <a:ext cx="2933028" cy="713220"/>
            <a:chOff x="0" y="0"/>
            <a:chExt cx="3910704" cy="950960"/>
          </a:xfrm>
        </p:grpSpPr>
        <p:sp>
          <p:nvSpPr>
            <p:cNvPr id="363" name="Google Shape;363;p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365" name="Google Shape;365;p8"/>
          <p:cNvSpPr txBox="1"/>
          <p:nvPr/>
        </p:nvSpPr>
        <p:spPr>
          <a:xfrm>
            <a:off x="7356314" y="3274007"/>
            <a:ext cx="5499837"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Data Sources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555" name="Shape 2555"/>
        <p:cNvGrpSpPr/>
        <p:nvPr/>
      </p:nvGrpSpPr>
      <p:grpSpPr>
        <a:xfrm>
          <a:off x="0" y="0"/>
          <a:ext cx="0" cy="0"/>
          <a:chOff x="0" y="0"/>
          <a:chExt cx="0" cy="0"/>
        </a:xfrm>
      </p:grpSpPr>
      <p:grpSp>
        <p:nvGrpSpPr>
          <p:cNvPr id="2556" name="Google Shape;2556;p80"/>
          <p:cNvGrpSpPr/>
          <p:nvPr/>
        </p:nvGrpSpPr>
        <p:grpSpPr>
          <a:xfrm>
            <a:off x="561257" y="303372"/>
            <a:ext cx="6676549" cy="9680257"/>
            <a:chOff x="12700" y="0"/>
            <a:chExt cx="8902065" cy="12907009"/>
          </a:xfrm>
        </p:grpSpPr>
        <p:cxnSp>
          <p:nvCxnSpPr>
            <p:cNvPr id="2557" name="Google Shape;2557;p80"/>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58" name="Google Shape;2558;p80"/>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59" name="Google Shape;2559;p80"/>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560" name="Google Shape;2560;p80"/>
            <p:cNvGrpSpPr/>
            <p:nvPr/>
          </p:nvGrpSpPr>
          <p:grpSpPr>
            <a:xfrm>
              <a:off x="8423275" y="0"/>
              <a:ext cx="491490" cy="491490"/>
              <a:chOff x="0" y="0"/>
              <a:chExt cx="812800" cy="812800"/>
            </a:xfrm>
          </p:grpSpPr>
          <p:sp>
            <p:nvSpPr>
              <p:cNvPr id="2561" name="Google Shape;2561;p8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2" name="Google Shape;2562;p8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63" name="Google Shape;2563;p80"/>
            <p:cNvGrpSpPr/>
            <p:nvPr/>
          </p:nvGrpSpPr>
          <p:grpSpPr>
            <a:xfrm>
              <a:off x="8423275" y="12415519"/>
              <a:ext cx="491490" cy="491490"/>
              <a:chOff x="0" y="0"/>
              <a:chExt cx="812800" cy="812800"/>
            </a:xfrm>
          </p:grpSpPr>
          <p:sp>
            <p:nvSpPr>
              <p:cNvPr id="2564" name="Google Shape;2564;p8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8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566" name="Google Shape;2566;p80"/>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7" name="Google Shape;2567;p80"/>
          <p:cNvGrpSpPr/>
          <p:nvPr/>
        </p:nvGrpSpPr>
        <p:grpSpPr>
          <a:xfrm>
            <a:off x="14574882" y="8977403"/>
            <a:ext cx="3372558" cy="1006227"/>
            <a:chOff x="0" y="0"/>
            <a:chExt cx="4496745" cy="1341635"/>
          </a:xfrm>
        </p:grpSpPr>
        <p:grpSp>
          <p:nvGrpSpPr>
            <p:cNvPr id="2568" name="Google Shape;2568;p80"/>
            <p:cNvGrpSpPr/>
            <p:nvPr/>
          </p:nvGrpSpPr>
          <p:grpSpPr>
            <a:xfrm rot="2700000">
              <a:off x="196478" y="196478"/>
              <a:ext cx="948679" cy="948679"/>
              <a:chOff x="0" y="0"/>
              <a:chExt cx="812800" cy="812800"/>
            </a:xfrm>
          </p:grpSpPr>
          <p:sp>
            <p:nvSpPr>
              <p:cNvPr id="2569" name="Google Shape;2569;p8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0" name="Google Shape;2570;p8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71" name="Google Shape;2571;p80"/>
            <p:cNvGrpSpPr/>
            <p:nvPr/>
          </p:nvGrpSpPr>
          <p:grpSpPr>
            <a:xfrm rot="2700000">
              <a:off x="1248181" y="196478"/>
              <a:ext cx="948679" cy="948679"/>
              <a:chOff x="0" y="0"/>
              <a:chExt cx="812800" cy="812800"/>
            </a:xfrm>
          </p:grpSpPr>
          <p:sp>
            <p:nvSpPr>
              <p:cNvPr id="2572" name="Google Shape;2572;p8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3" name="Google Shape;2573;p8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74" name="Google Shape;2574;p80"/>
            <p:cNvGrpSpPr/>
            <p:nvPr/>
          </p:nvGrpSpPr>
          <p:grpSpPr>
            <a:xfrm rot="2700000">
              <a:off x="2299885" y="196478"/>
              <a:ext cx="948679" cy="948679"/>
              <a:chOff x="0" y="0"/>
              <a:chExt cx="812800" cy="812800"/>
            </a:xfrm>
          </p:grpSpPr>
          <p:sp>
            <p:nvSpPr>
              <p:cNvPr id="2575" name="Google Shape;2575;p8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6" name="Google Shape;2576;p8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77" name="Google Shape;2577;p80"/>
            <p:cNvGrpSpPr/>
            <p:nvPr/>
          </p:nvGrpSpPr>
          <p:grpSpPr>
            <a:xfrm rot="2700000">
              <a:off x="3351588" y="196478"/>
              <a:ext cx="948679" cy="948679"/>
              <a:chOff x="0" y="0"/>
              <a:chExt cx="812800" cy="812800"/>
            </a:xfrm>
          </p:grpSpPr>
          <p:sp>
            <p:nvSpPr>
              <p:cNvPr id="2578" name="Google Shape;2578;p8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9" name="Google Shape;2579;p8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580" name="Google Shape;2580;p80"/>
          <p:cNvGrpSpPr/>
          <p:nvPr/>
        </p:nvGrpSpPr>
        <p:grpSpPr>
          <a:xfrm>
            <a:off x="822108" y="822960"/>
            <a:ext cx="2933028" cy="713220"/>
            <a:chOff x="0" y="0"/>
            <a:chExt cx="3910704" cy="950960"/>
          </a:xfrm>
        </p:grpSpPr>
        <p:sp>
          <p:nvSpPr>
            <p:cNvPr id="2581" name="Google Shape;2581;p8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2" name="Google Shape;2582;p8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583" name="Google Shape;2583;p80"/>
          <p:cNvSpPr/>
          <p:nvPr/>
        </p:nvSpPr>
        <p:spPr>
          <a:xfrm>
            <a:off x="1871321" y="1755046"/>
            <a:ext cx="14545357" cy="5797976"/>
          </a:xfrm>
          <a:custGeom>
            <a:rect b="b" l="l" r="r" t="t"/>
            <a:pathLst>
              <a:path extrusionOk="0" h="5797976" w="14545357">
                <a:moveTo>
                  <a:pt x="0" y="0"/>
                </a:moveTo>
                <a:lnTo>
                  <a:pt x="14545358" y="0"/>
                </a:lnTo>
                <a:lnTo>
                  <a:pt x="14545358" y="5797976"/>
                </a:lnTo>
                <a:lnTo>
                  <a:pt x="0" y="579797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4" name="Google Shape;2584;p80"/>
          <p:cNvSpPr txBox="1"/>
          <p:nvPr/>
        </p:nvSpPr>
        <p:spPr>
          <a:xfrm>
            <a:off x="5882181" y="7806472"/>
            <a:ext cx="6523638" cy="128171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accuracy: 90.58%</a:t>
            </a:r>
            <a:endParaRPr/>
          </a:p>
          <a:p>
            <a:pPr indent="0" lvl="0" marL="0" marR="0" rtl="0" algn="ctr">
              <a:lnSpc>
                <a:spcPct val="140005"/>
              </a:lnSpc>
              <a:spcBef>
                <a:spcPts val="0"/>
              </a:spcBef>
              <a:spcAft>
                <a:spcPts val="0"/>
              </a:spcAft>
              <a:buNone/>
            </a:pPr>
            <a:r>
              <a:rPr lang="en-US" sz="3722">
                <a:solidFill>
                  <a:srgbClr val="FFFFFF"/>
                </a:solidFill>
                <a:latin typeface="Arial"/>
                <a:ea typeface="Arial"/>
                <a:cs typeface="Arial"/>
                <a:sym typeface="Arial"/>
              </a:rPr>
              <a:t>Algorithm runtime: 62.0339s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588" name="Shape 2588"/>
        <p:cNvGrpSpPr/>
        <p:nvPr/>
      </p:nvGrpSpPr>
      <p:grpSpPr>
        <a:xfrm>
          <a:off x="0" y="0"/>
          <a:ext cx="0" cy="0"/>
          <a:chOff x="0" y="0"/>
          <a:chExt cx="0" cy="0"/>
        </a:xfrm>
      </p:grpSpPr>
      <p:grpSp>
        <p:nvGrpSpPr>
          <p:cNvPr id="2589" name="Google Shape;2589;p81"/>
          <p:cNvGrpSpPr/>
          <p:nvPr/>
        </p:nvGrpSpPr>
        <p:grpSpPr>
          <a:xfrm>
            <a:off x="561257" y="303372"/>
            <a:ext cx="6676549" cy="9680257"/>
            <a:chOff x="12700" y="0"/>
            <a:chExt cx="8902065" cy="12907009"/>
          </a:xfrm>
        </p:grpSpPr>
        <p:cxnSp>
          <p:nvCxnSpPr>
            <p:cNvPr id="2590" name="Google Shape;2590;p81"/>
            <p:cNvCxnSpPr/>
            <p:nvPr/>
          </p:nvCxnSpPr>
          <p:spPr>
            <a:xfrm>
              <a:off x="12700" y="258445"/>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91" name="Google Shape;2591;p81"/>
            <p:cNvCxnSpPr/>
            <p:nvPr/>
          </p:nvCxnSpPr>
          <p:spPr>
            <a:xfrm>
              <a:off x="12700" y="12648564"/>
              <a:ext cx="8656320" cy="0"/>
            </a:xfrm>
            <a:prstGeom prst="straightConnector1">
              <a:avLst/>
            </a:prstGeom>
            <a:noFill/>
            <a:ln cap="flat" cmpd="sng" w="25400">
              <a:solidFill>
                <a:srgbClr val="FFFFFF"/>
              </a:solidFill>
              <a:prstDash val="solid"/>
              <a:round/>
              <a:headEnd len="sm" w="sm" type="none"/>
              <a:tailEnd len="sm" w="sm" type="none"/>
            </a:ln>
          </p:spPr>
        </p:cxnSp>
        <p:cxnSp>
          <p:nvCxnSpPr>
            <p:cNvPr id="2592" name="Google Shape;2592;p81"/>
            <p:cNvCxnSpPr/>
            <p:nvPr/>
          </p:nvCxnSpPr>
          <p:spPr>
            <a:xfrm rot="10800000">
              <a:off x="12700" y="258445"/>
              <a:ext cx="0" cy="12390119"/>
            </a:xfrm>
            <a:prstGeom prst="straightConnector1">
              <a:avLst/>
            </a:prstGeom>
            <a:noFill/>
            <a:ln cap="flat" cmpd="sng" w="25400">
              <a:solidFill>
                <a:srgbClr val="FFFFFF"/>
              </a:solidFill>
              <a:prstDash val="solid"/>
              <a:round/>
              <a:headEnd len="sm" w="sm" type="none"/>
              <a:tailEnd len="sm" w="sm" type="none"/>
            </a:ln>
          </p:spPr>
        </p:cxnSp>
        <p:grpSp>
          <p:nvGrpSpPr>
            <p:cNvPr id="2593" name="Google Shape;2593;p81"/>
            <p:cNvGrpSpPr/>
            <p:nvPr/>
          </p:nvGrpSpPr>
          <p:grpSpPr>
            <a:xfrm>
              <a:off x="8423275" y="0"/>
              <a:ext cx="491490" cy="491490"/>
              <a:chOff x="0" y="0"/>
              <a:chExt cx="812800" cy="812800"/>
            </a:xfrm>
          </p:grpSpPr>
          <p:sp>
            <p:nvSpPr>
              <p:cNvPr id="2594" name="Google Shape;2594;p8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5" name="Google Shape;2595;p8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596" name="Google Shape;2596;p81"/>
            <p:cNvGrpSpPr/>
            <p:nvPr/>
          </p:nvGrpSpPr>
          <p:grpSpPr>
            <a:xfrm>
              <a:off x="8423275" y="12415519"/>
              <a:ext cx="491490" cy="491490"/>
              <a:chOff x="0" y="0"/>
              <a:chExt cx="812800" cy="812800"/>
            </a:xfrm>
          </p:grpSpPr>
          <p:sp>
            <p:nvSpPr>
              <p:cNvPr id="2597" name="Google Shape;2597;p8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8" name="Google Shape;2598;p8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599" name="Google Shape;2599;p81"/>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00" name="Google Shape;2600;p81"/>
          <p:cNvGrpSpPr/>
          <p:nvPr/>
        </p:nvGrpSpPr>
        <p:grpSpPr>
          <a:xfrm>
            <a:off x="14574882" y="8977403"/>
            <a:ext cx="3372558" cy="1006227"/>
            <a:chOff x="0" y="0"/>
            <a:chExt cx="4496745" cy="1341635"/>
          </a:xfrm>
        </p:grpSpPr>
        <p:grpSp>
          <p:nvGrpSpPr>
            <p:cNvPr id="2601" name="Google Shape;2601;p81"/>
            <p:cNvGrpSpPr/>
            <p:nvPr/>
          </p:nvGrpSpPr>
          <p:grpSpPr>
            <a:xfrm rot="2700000">
              <a:off x="196478" y="196478"/>
              <a:ext cx="948679" cy="948679"/>
              <a:chOff x="0" y="0"/>
              <a:chExt cx="812800" cy="812800"/>
            </a:xfrm>
          </p:grpSpPr>
          <p:sp>
            <p:nvSpPr>
              <p:cNvPr id="2602" name="Google Shape;2602;p8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3" name="Google Shape;2603;p8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04" name="Google Shape;2604;p81"/>
            <p:cNvGrpSpPr/>
            <p:nvPr/>
          </p:nvGrpSpPr>
          <p:grpSpPr>
            <a:xfrm rot="2700000">
              <a:off x="1248181" y="196478"/>
              <a:ext cx="948679" cy="948679"/>
              <a:chOff x="0" y="0"/>
              <a:chExt cx="812800" cy="812800"/>
            </a:xfrm>
          </p:grpSpPr>
          <p:sp>
            <p:nvSpPr>
              <p:cNvPr id="2605" name="Google Shape;2605;p8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6" name="Google Shape;2606;p8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07" name="Google Shape;2607;p81"/>
            <p:cNvGrpSpPr/>
            <p:nvPr/>
          </p:nvGrpSpPr>
          <p:grpSpPr>
            <a:xfrm rot="2700000">
              <a:off x="2299885" y="196478"/>
              <a:ext cx="948679" cy="948679"/>
              <a:chOff x="0" y="0"/>
              <a:chExt cx="812800" cy="812800"/>
            </a:xfrm>
          </p:grpSpPr>
          <p:sp>
            <p:nvSpPr>
              <p:cNvPr id="2608" name="Google Shape;2608;p8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9" name="Google Shape;2609;p8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10" name="Google Shape;2610;p81"/>
            <p:cNvGrpSpPr/>
            <p:nvPr/>
          </p:nvGrpSpPr>
          <p:grpSpPr>
            <a:xfrm rot="2700000">
              <a:off x="3351588" y="196478"/>
              <a:ext cx="948679" cy="948679"/>
              <a:chOff x="0" y="0"/>
              <a:chExt cx="812800" cy="812800"/>
            </a:xfrm>
          </p:grpSpPr>
          <p:sp>
            <p:nvSpPr>
              <p:cNvPr id="2611" name="Google Shape;2611;p8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2" name="Google Shape;2612;p8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613" name="Google Shape;2613;p81"/>
          <p:cNvGrpSpPr/>
          <p:nvPr/>
        </p:nvGrpSpPr>
        <p:grpSpPr>
          <a:xfrm>
            <a:off x="822108" y="822960"/>
            <a:ext cx="2933028" cy="713220"/>
            <a:chOff x="0" y="0"/>
            <a:chExt cx="3910704" cy="950960"/>
          </a:xfrm>
        </p:grpSpPr>
        <p:sp>
          <p:nvSpPr>
            <p:cNvPr id="2614" name="Google Shape;2614;p8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5" name="Google Shape;2615;p8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16" name="Google Shape;2616;p81"/>
          <p:cNvSpPr/>
          <p:nvPr/>
        </p:nvSpPr>
        <p:spPr>
          <a:xfrm>
            <a:off x="1028700" y="3521969"/>
            <a:ext cx="16623532" cy="3243063"/>
          </a:xfrm>
          <a:custGeom>
            <a:rect b="b" l="l" r="r" t="t"/>
            <a:pathLst>
              <a:path extrusionOk="0" h="3243063" w="16623532">
                <a:moveTo>
                  <a:pt x="0" y="0"/>
                </a:moveTo>
                <a:lnTo>
                  <a:pt x="16623532" y="0"/>
                </a:lnTo>
                <a:lnTo>
                  <a:pt x="16623532" y="3243062"/>
                </a:lnTo>
                <a:lnTo>
                  <a:pt x="0" y="324306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20" name="Shape 2620"/>
        <p:cNvGrpSpPr/>
        <p:nvPr/>
      </p:nvGrpSpPr>
      <p:grpSpPr>
        <a:xfrm>
          <a:off x="0" y="0"/>
          <a:ext cx="0" cy="0"/>
          <a:chOff x="0" y="0"/>
          <a:chExt cx="0" cy="0"/>
        </a:xfrm>
      </p:grpSpPr>
      <p:sp>
        <p:nvSpPr>
          <p:cNvPr id="2621" name="Google Shape;2621;p82"/>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22" name="Google Shape;2622;p82"/>
          <p:cNvGrpSpPr/>
          <p:nvPr/>
        </p:nvGrpSpPr>
        <p:grpSpPr>
          <a:xfrm>
            <a:off x="14574882" y="8977403"/>
            <a:ext cx="3372558" cy="1006227"/>
            <a:chOff x="0" y="0"/>
            <a:chExt cx="4496745" cy="1341635"/>
          </a:xfrm>
        </p:grpSpPr>
        <p:grpSp>
          <p:nvGrpSpPr>
            <p:cNvPr id="2623" name="Google Shape;2623;p82"/>
            <p:cNvGrpSpPr/>
            <p:nvPr/>
          </p:nvGrpSpPr>
          <p:grpSpPr>
            <a:xfrm rot="2700000">
              <a:off x="196478" y="196478"/>
              <a:ext cx="948679" cy="948679"/>
              <a:chOff x="0" y="0"/>
              <a:chExt cx="812800" cy="812800"/>
            </a:xfrm>
          </p:grpSpPr>
          <p:sp>
            <p:nvSpPr>
              <p:cNvPr id="2624" name="Google Shape;2624;p8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5" name="Google Shape;2625;p8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26" name="Google Shape;2626;p82"/>
            <p:cNvGrpSpPr/>
            <p:nvPr/>
          </p:nvGrpSpPr>
          <p:grpSpPr>
            <a:xfrm rot="2700000">
              <a:off x="1248181" y="196478"/>
              <a:ext cx="948679" cy="948679"/>
              <a:chOff x="0" y="0"/>
              <a:chExt cx="812800" cy="812800"/>
            </a:xfrm>
          </p:grpSpPr>
          <p:sp>
            <p:nvSpPr>
              <p:cNvPr id="2627" name="Google Shape;2627;p8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8" name="Google Shape;2628;p8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29" name="Google Shape;2629;p82"/>
            <p:cNvGrpSpPr/>
            <p:nvPr/>
          </p:nvGrpSpPr>
          <p:grpSpPr>
            <a:xfrm rot="2700000">
              <a:off x="2299885" y="196478"/>
              <a:ext cx="948679" cy="948679"/>
              <a:chOff x="0" y="0"/>
              <a:chExt cx="812800" cy="812800"/>
            </a:xfrm>
          </p:grpSpPr>
          <p:sp>
            <p:nvSpPr>
              <p:cNvPr id="2630" name="Google Shape;2630;p8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1" name="Google Shape;2631;p8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32" name="Google Shape;2632;p82"/>
            <p:cNvGrpSpPr/>
            <p:nvPr/>
          </p:nvGrpSpPr>
          <p:grpSpPr>
            <a:xfrm rot="2700000">
              <a:off x="3351588" y="196478"/>
              <a:ext cx="948679" cy="948679"/>
              <a:chOff x="0" y="0"/>
              <a:chExt cx="812800" cy="812800"/>
            </a:xfrm>
          </p:grpSpPr>
          <p:sp>
            <p:nvSpPr>
              <p:cNvPr id="2633" name="Google Shape;2633;p8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4" name="Google Shape;2634;p8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635" name="Google Shape;2635;p82"/>
          <p:cNvGrpSpPr/>
          <p:nvPr/>
        </p:nvGrpSpPr>
        <p:grpSpPr>
          <a:xfrm>
            <a:off x="822108" y="822960"/>
            <a:ext cx="2933028" cy="713220"/>
            <a:chOff x="0" y="0"/>
            <a:chExt cx="3910704" cy="950960"/>
          </a:xfrm>
        </p:grpSpPr>
        <p:sp>
          <p:nvSpPr>
            <p:cNvPr id="2636" name="Google Shape;2636;p8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7" name="Google Shape;2637;p8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38" name="Google Shape;2638;p82"/>
          <p:cNvSpPr/>
          <p:nvPr/>
        </p:nvSpPr>
        <p:spPr>
          <a:xfrm>
            <a:off x="384525" y="2095656"/>
            <a:ext cx="8316341" cy="7519974"/>
          </a:xfrm>
          <a:custGeom>
            <a:rect b="b" l="l" r="r" t="t"/>
            <a:pathLst>
              <a:path extrusionOk="0" h="7519974" w="8316341">
                <a:moveTo>
                  <a:pt x="0" y="0"/>
                </a:moveTo>
                <a:lnTo>
                  <a:pt x="8316341" y="0"/>
                </a:lnTo>
                <a:lnTo>
                  <a:pt x="8316341" y="7519975"/>
                </a:lnTo>
                <a:lnTo>
                  <a:pt x="0" y="751997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9" name="Google Shape;2639;p82"/>
          <p:cNvSpPr txBox="1"/>
          <p:nvPr/>
        </p:nvSpPr>
        <p:spPr>
          <a:xfrm>
            <a:off x="8851509" y="4376071"/>
            <a:ext cx="9214924" cy="2601147"/>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Through the confused matrix of the K-Nearest Neighbors algorithmic Picture tissue, we learn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a:p>
            <a:pPr indent="0" lvl="0" marL="0" marR="0" rtl="0" algn="l">
              <a:lnSpc>
                <a:spcPct val="140006"/>
              </a:lnSpc>
              <a:spcBef>
                <a:spcPts val="0"/>
              </a:spcBef>
              <a:spcAft>
                <a:spcPts val="0"/>
              </a:spcAft>
              <a:buNone/>
            </a:pPr>
            <a:r>
              <a:rPr lang="en-US" sz="2967">
                <a:solidFill>
                  <a:srgbClr val="FFFFFF"/>
                </a:solidFill>
                <a:latin typeface="Arial"/>
                <a:ea typeface="Arial"/>
                <a:cs typeface="Arial"/>
                <a:sym typeface="Arial"/>
              </a:rPr>
              <a:t>Precision of the algorithmic Picture tissue: 90.58% </a:t>
            </a:r>
            <a:endParaRPr/>
          </a:p>
          <a:p>
            <a:pPr indent="0" lvl="0" marL="0" marR="0" rtl="0" algn="l">
              <a:lnSpc>
                <a:spcPct val="140006"/>
              </a:lnSpc>
              <a:spcBef>
                <a:spcPts val="0"/>
              </a:spcBef>
              <a:spcAft>
                <a:spcPts val="0"/>
              </a:spcAft>
              <a:buNone/>
            </a:pPr>
            <a:r>
              <a:t/>
            </a:r>
            <a:endParaRPr sz="2967">
              <a:solidFill>
                <a:srgbClr val="FFFFFF"/>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43" name="Shape 2643"/>
        <p:cNvGrpSpPr/>
        <p:nvPr/>
      </p:nvGrpSpPr>
      <p:grpSpPr>
        <a:xfrm>
          <a:off x="0" y="0"/>
          <a:ext cx="0" cy="0"/>
          <a:chOff x="0" y="0"/>
          <a:chExt cx="0" cy="0"/>
        </a:xfrm>
      </p:grpSpPr>
      <p:sp>
        <p:nvSpPr>
          <p:cNvPr id="2644" name="Google Shape;2644;p83"/>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45" name="Google Shape;2645;p83"/>
          <p:cNvGrpSpPr/>
          <p:nvPr/>
        </p:nvGrpSpPr>
        <p:grpSpPr>
          <a:xfrm>
            <a:off x="822108" y="822960"/>
            <a:ext cx="2933028" cy="713220"/>
            <a:chOff x="0" y="0"/>
            <a:chExt cx="3910704" cy="950960"/>
          </a:xfrm>
        </p:grpSpPr>
        <p:sp>
          <p:nvSpPr>
            <p:cNvPr id="2646" name="Google Shape;2646;p8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8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48" name="Google Shape;2648;p83"/>
          <p:cNvSpPr/>
          <p:nvPr/>
        </p:nvSpPr>
        <p:spPr>
          <a:xfrm>
            <a:off x="4145960" y="4073057"/>
            <a:ext cx="9996079" cy="5803670"/>
          </a:xfrm>
          <a:custGeom>
            <a:rect b="b" l="l" r="r" t="t"/>
            <a:pathLst>
              <a:path extrusionOk="0" h="5803670" w="9996079">
                <a:moveTo>
                  <a:pt x="0" y="0"/>
                </a:moveTo>
                <a:lnTo>
                  <a:pt x="9996080" y="0"/>
                </a:lnTo>
                <a:lnTo>
                  <a:pt x="9996080" y="5803670"/>
                </a:lnTo>
                <a:lnTo>
                  <a:pt x="0" y="580367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9" name="Google Shape;2649;p83"/>
          <p:cNvSpPr txBox="1"/>
          <p:nvPr/>
        </p:nvSpPr>
        <p:spPr>
          <a:xfrm>
            <a:off x="1535141" y="1351837"/>
            <a:ext cx="5248447" cy="102401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Comparison, Evaluation</a:t>
            </a:r>
            <a:endParaRPr/>
          </a:p>
        </p:txBody>
      </p:sp>
      <p:sp>
        <p:nvSpPr>
          <p:cNvPr id="2650" name="Google Shape;2650;p83"/>
          <p:cNvSpPr txBox="1"/>
          <p:nvPr/>
        </p:nvSpPr>
        <p:spPr>
          <a:xfrm>
            <a:off x="813963" y="2612820"/>
            <a:ext cx="14911646" cy="462420"/>
          </a:xfrm>
          <a:prstGeom prst="rect">
            <a:avLst/>
          </a:prstGeom>
          <a:noFill/>
          <a:ln>
            <a:noFill/>
          </a:ln>
        </p:spPr>
        <p:txBody>
          <a:bodyPr anchorCtr="0" anchor="t" bIns="0" lIns="0" spcFirstLastPara="1" rIns="0" wrap="square" tIns="0">
            <a:spAutoFit/>
          </a:bodyPr>
          <a:lstStyle/>
          <a:p>
            <a:pPr indent="0" lvl="0" marL="0" marR="0" rtl="0" algn="ctr">
              <a:lnSpc>
                <a:spcPct val="140036"/>
              </a:lnSpc>
              <a:spcBef>
                <a:spcPts val="0"/>
              </a:spcBef>
              <a:spcAft>
                <a:spcPts val="0"/>
              </a:spcAft>
              <a:buNone/>
            </a:pPr>
            <a:r>
              <a:rPr lang="en-US" sz="2715">
                <a:solidFill>
                  <a:srgbClr val="FFFFFF"/>
                </a:solidFill>
                <a:latin typeface="Arial"/>
                <a:ea typeface="Arial"/>
                <a:cs typeface="Arial"/>
                <a:sym typeface="Arial"/>
              </a:rPr>
              <a:t>Use the BarPlot graph to get an overview of runtime and accuracy between algorithms.</a:t>
            </a:r>
            <a:endParaRPr/>
          </a:p>
        </p:txBody>
      </p:sp>
      <p:sp>
        <p:nvSpPr>
          <p:cNvPr id="2651" name="Google Shape;2651;p83"/>
          <p:cNvSpPr txBox="1"/>
          <p:nvPr/>
        </p:nvSpPr>
        <p:spPr>
          <a:xfrm>
            <a:off x="551732" y="3313364"/>
            <a:ext cx="10005501" cy="464418"/>
          </a:xfrm>
          <a:prstGeom prst="rect">
            <a:avLst/>
          </a:prstGeom>
          <a:noFill/>
          <a:ln>
            <a:noFill/>
          </a:ln>
        </p:spPr>
        <p:txBody>
          <a:bodyPr anchorCtr="0" anchor="t" bIns="0" lIns="0" spcFirstLastPara="1" rIns="0" wrap="square" tIns="0">
            <a:spAutoFit/>
          </a:bodyPr>
          <a:lstStyle/>
          <a:p>
            <a:pPr indent="-293174" lvl="1" marL="586348" marR="0" rtl="0" algn="ctr">
              <a:lnSpc>
                <a:spcPct val="140036"/>
              </a:lnSpc>
              <a:spcBef>
                <a:spcPts val="0"/>
              </a:spcBef>
              <a:spcAft>
                <a:spcPts val="0"/>
              </a:spcAft>
              <a:buClr>
                <a:srgbClr val="FFFFFF"/>
              </a:buClr>
              <a:buSzPts val="2715"/>
              <a:buFont typeface="Arial"/>
              <a:buChar char="•"/>
            </a:pPr>
            <a:r>
              <a:rPr b="0" i="0" lang="en-US" sz="2715" u="none" cap="none" strike="noStrike">
                <a:solidFill>
                  <a:srgbClr val="FFFFFF"/>
                </a:solidFill>
                <a:latin typeface="Arial"/>
                <a:ea typeface="Arial"/>
                <a:cs typeface="Arial"/>
                <a:sym typeface="Arial"/>
              </a:rPr>
              <a:t>Draw a chart comparing the running time of algorithms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55" name="Shape 2655"/>
        <p:cNvGrpSpPr/>
        <p:nvPr/>
      </p:nvGrpSpPr>
      <p:grpSpPr>
        <a:xfrm>
          <a:off x="0" y="0"/>
          <a:ext cx="0" cy="0"/>
          <a:chOff x="0" y="0"/>
          <a:chExt cx="0" cy="0"/>
        </a:xfrm>
      </p:grpSpPr>
      <p:sp>
        <p:nvSpPr>
          <p:cNvPr id="2656" name="Google Shape;2656;p84"/>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57" name="Google Shape;2657;p84"/>
          <p:cNvGrpSpPr/>
          <p:nvPr/>
        </p:nvGrpSpPr>
        <p:grpSpPr>
          <a:xfrm>
            <a:off x="822108" y="822960"/>
            <a:ext cx="2933028" cy="713220"/>
            <a:chOff x="0" y="0"/>
            <a:chExt cx="3910704" cy="950960"/>
          </a:xfrm>
        </p:grpSpPr>
        <p:sp>
          <p:nvSpPr>
            <p:cNvPr id="2658" name="Google Shape;2658;p8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9" name="Google Shape;2659;p8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60" name="Google Shape;2660;p84"/>
          <p:cNvSpPr/>
          <p:nvPr/>
        </p:nvSpPr>
        <p:spPr>
          <a:xfrm>
            <a:off x="1683768" y="2082178"/>
            <a:ext cx="14920464" cy="7609579"/>
          </a:xfrm>
          <a:custGeom>
            <a:rect b="b" l="l" r="r" t="t"/>
            <a:pathLst>
              <a:path extrusionOk="0" h="7609579" w="14920464">
                <a:moveTo>
                  <a:pt x="0" y="0"/>
                </a:moveTo>
                <a:lnTo>
                  <a:pt x="14920464" y="0"/>
                </a:lnTo>
                <a:lnTo>
                  <a:pt x="14920464" y="7609579"/>
                </a:lnTo>
                <a:lnTo>
                  <a:pt x="0" y="760957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64" name="Shape 2664"/>
        <p:cNvGrpSpPr/>
        <p:nvPr/>
      </p:nvGrpSpPr>
      <p:grpSpPr>
        <a:xfrm>
          <a:off x="0" y="0"/>
          <a:ext cx="0" cy="0"/>
          <a:chOff x="0" y="0"/>
          <a:chExt cx="0" cy="0"/>
        </a:xfrm>
      </p:grpSpPr>
      <p:sp>
        <p:nvSpPr>
          <p:cNvPr id="2665" name="Google Shape;2665;p85"/>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66" name="Google Shape;2666;p85"/>
          <p:cNvGrpSpPr/>
          <p:nvPr/>
        </p:nvGrpSpPr>
        <p:grpSpPr>
          <a:xfrm>
            <a:off x="822108" y="822960"/>
            <a:ext cx="2933028" cy="713220"/>
            <a:chOff x="0" y="0"/>
            <a:chExt cx="3910704" cy="950960"/>
          </a:xfrm>
        </p:grpSpPr>
        <p:sp>
          <p:nvSpPr>
            <p:cNvPr id="2667" name="Google Shape;2667;p8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8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69" name="Google Shape;2669;p85"/>
          <p:cNvSpPr/>
          <p:nvPr/>
        </p:nvSpPr>
        <p:spPr>
          <a:xfrm>
            <a:off x="1884826" y="4196139"/>
            <a:ext cx="14518347" cy="5562063"/>
          </a:xfrm>
          <a:custGeom>
            <a:rect b="b" l="l" r="r" t="t"/>
            <a:pathLst>
              <a:path extrusionOk="0" h="5562063" w="14518347">
                <a:moveTo>
                  <a:pt x="0" y="0"/>
                </a:moveTo>
                <a:lnTo>
                  <a:pt x="14518348" y="0"/>
                </a:lnTo>
                <a:lnTo>
                  <a:pt x="14518348" y="5562063"/>
                </a:lnTo>
                <a:lnTo>
                  <a:pt x="0" y="556206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0" name="Google Shape;2670;p85"/>
          <p:cNvSpPr txBox="1"/>
          <p:nvPr/>
        </p:nvSpPr>
        <p:spPr>
          <a:xfrm>
            <a:off x="1535141" y="1351837"/>
            <a:ext cx="7147600" cy="102401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Conclusion on the runtime chart</a:t>
            </a:r>
            <a:endParaRPr/>
          </a:p>
        </p:txBody>
      </p:sp>
      <p:sp>
        <p:nvSpPr>
          <p:cNvPr id="2671" name="Google Shape;2671;p85"/>
          <p:cNvSpPr txBox="1"/>
          <p:nvPr/>
        </p:nvSpPr>
        <p:spPr>
          <a:xfrm>
            <a:off x="0" y="2612820"/>
            <a:ext cx="17701617" cy="1416918"/>
          </a:xfrm>
          <a:prstGeom prst="rect">
            <a:avLst/>
          </a:prstGeom>
          <a:noFill/>
          <a:ln>
            <a:noFill/>
          </a:ln>
        </p:spPr>
        <p:txBody>
          <a:bodyPr anchorCtr="0" anchor="t" bIns="0" lIns="0" spcFirstLastPara="1" rIns="0" wrap="square" tIns="0">
            <a:spAutoFit/>
          </a:bodyPr>
          <a:lstStyle/>
          <a:p>
            <a:pPr indent="-293174" lvl="1" marL="586348" marR="0" rtl="0" algn="l">
              <a:lnSpc>
                <a:spcPct val="140036"/>
              </a:lnSpc>
              <a:spcBef>
                <a:spcPts val="0"/>
              </a:spcBef>
              <a:spcAft>
                <a:spcPts val="0"/>
              </a:spcAft>
              <a:buClr>
                <a:srgbClr val="FFFFFF"/>
              </a:buClr>
              <a:buSzPts val="2715"/>
              <a:buFont typeface="Arial"/>
              <a:buChar char="•"/>
            </a:pPr>
            <a:r>
              <a:rPr b="0" i="0" lang="en-US" sz="2715" u="none" cap="none" strike="noStrike">
                <a:solidFill>
                  <a:srgbClr val="FFFFFF"/>
                </a:solidFill>
                <a:latin typeface="Arial"/>
                <a:ea typeface="Arial"/>
                <a:cs typeface="Arial"/>
                <a:sym typeface="Arial"/>
              </a:rPr>
              <a:t>The Naïve Bayes algorithm is the algorithm with the fastest running time for datasets, with only 0.039s.</a:t>
            </a:r>
            <a:endParaRPr/>
          </a:p>
          <a:p>
            <a:pPr indent="-293174" lvl="1" marL="586348" marR="0" rtl="0" algn="l">
              <a:lnSpc>
                <a:spcPct val="140036"/>
              </a:lnSpc>
              <a:spcBef>
                <a:spcPts val="0"/>
              </a:spcBef>
              <a:spcAft>
                <a:spcPts val="0"/>
              </a:spcAft>
              <a:buClr>
                <a:srgbClr val="FFFFFF"/>
              </a:buClr>
              <a:buSzPts val="2715"/>
              <a:buFont typeface="Arial"/>
              <a:buChar char="•"/>
            </a:pPr>
            <a:r>
              <a:rPr b="0" i="0" lang="en-US" sz="2715" u="none" cap="none" strike="noStrike">
                <a:solidFill>
                  <a:srgbClr val="FFFFFF"/>
                </a:solidFill>
                <a:latin typeface="Arial"/>
                <a:ea typeface="Arial"/>
                <a:cs typeface="Arial"/>
                <a:sym typeface="Arial"/>
              </a:rPr>
              <a:t>K-NN algorithm is slowest with 62.0339s.</a:t>
            </a:r>
            <a:endParaRPr/>
          </a:p>
          <a:p>
            <a:pPr indent="-293174" lvl="1" marL="586348" marR="0" rtl="0" algn="l">
              <a:lnSpc>
                <a:spcPct val="140036"/>
              </a:lnSpc>
              <a:spcBef>
                <a:spcPts val="0"/>
              </a:spcBef>
              <a:spcAft>
                <a:spcPts val="0"/>
              </a:spcAft>
              <a:buClr>
                <a:srgbClr val="FFFFFF"/>
              </a:buClr>
              <a:buSzPts val="2715"/>
              <a:buFont typeface="Arial"/>
              <a:buChar char="•"/>
            </a:pPr>
            <a:r>
              <a:rPr b="0" i="0" lang="en-US" sz="2715" u="none" cap="none" strike="noStrike">
                <a:solidFill>
                  <a:srgbClr val="FFFFFF"/>
                </a:solidFill>
                <a:latin typeface="Arial"/>
                <a:ea typeface="Arial"/>
                <a:cs typeface="Arial"/>
                <a:sym typeface="Arial"/>
              </a:rPr>
              <a:t>Draw a chart comparing the accuracy of algorithms: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75" name="Shape 2675"/>
        <p:cNvGrpSpPr/>
        <p:nvPr/>
      </p:nvGrpSpPr>
      <p:grpSpPr>
        <a:xfrm>
          <a:off x="0" y="0"/>
          <a:ext cx="0" cy="0"/>
          <a:chOff x="0" y="0"/>
          <a:chExt cx="0" cy="0"/>
        </a:xfrm>
      </p:grpSpPr>
      <p:sp>
        <p:nvSpPr>
          <p:cNvPr id="2676" name="Google Shape;2676;p86"/>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77" name="Google Shape;2677;p86"/>
          <p:cNvGrpSpPr/>
          <p:nvPr/>
        </p:nvGrpSpPr>
        <p:grpSpPr>
          <a:xfrm>
            <a:off x="822108" y="822960"/>
            <a:ext cx="2933028" cy="713220"/>
            <a:chOff x="0" y="0"/>
            <a:chExt cx="3910704" cy="950960"/>
          </a:xfrm>
        </p:grpSpPr>
        <p:sp>
          <p:nvSpPr>
            <p:cNvPr id="2678" name="Google Shape;2678;p8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9" name="Google Shape;2679;p8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80" name="Google Shape;2680;p86"/>
          <p:cNvSpPr/>
          <p:nvPr/>
        </p:nvSpPr>
        <p:spPr>
          <a:xfrm>
            <a:off x="1573365" y="1782762"/>
            <a:ext cx="15141270" cy="7872411"/>
          </a:xfrm>
          <a:custGeom>
            <a:rect b="b" l="l" r="r" t="t"/>
            <a:pathLst>
              <a:path extrusionOk="0" h="7872411" w="15141270">
                <a:moveTo>
                  <a:pt x="0" y="0"/>
                </a:moveTo>
                <a:lnTo>
                  <a:pt x="15141270" y="0"/>
                </a:lnTo>
                <a:lnTo>
                  <a:pt x="15141270" y="7872410"/>
                </a:lnTo>
                <a:lnTo>
                  <a:pt x="0" y="78724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84" name="Shape 2684"/>
        <p:cNvGrpSpPr/>
        <p:nvPr/>
      </p:nvGrpSpPr>
      <p:grpSpPr>
        <a:xfrm>
          <a:off x="0" y="0"/>
          <a:ext cx="0" cy="0"/>
          <a:chOff x="0" y="0"/>
          <a:chExt cx="0" cy="0"/>
        </a:xfrm>
      </p:grpSpPr>
      <p:sp>
        <p:nvSpPr>
          <p:cNvPr id="2685" name="Google Shape;2685;p87"/>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86" name="Google Shape;2686;p87"/>
          <p:cNvGrpSpPr/>
          <p:nvPr/>
        </p:nvGrpSpPr>
        <p:grpSpPr>
          <a:xfrm>
            <a:off x="822108" y="822960"/>
            <a:ext cx="2933028" cy="713220"/>
            <a:chOff x="0" y="0"/>
            <a:chExt cx="3910704" cy="950960"/>
          </a:xfrm>
        </p:grpSpPr>
        <p:sp>
          <p:nvSpPr>
            <p:cNvPr id="2687" name="Google Shape;2687;p8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8" name="Google Shape;2688;p8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689" name="Google Shape;2689;p87"/>
          <p:cNvSpPr/>
          <p:nvPr/>
        </p:nvSpPr>
        <p:spPr>
          <a:xfrm>
            <a:off x="330085" y="6415548"/>
            <a:ext cx="12368322" cy="2180143"/>
          </a:xfrm>
          <a:custGeom>
            <a:rect b="b" l="l" r="r" t="t"/>
            <a:pathLst>
              <a:path extrusionOk="0" h="2180143" w="12368322">
                <a:moveTo>
                  <a:pt x="0" y="0"/>
                </a:moveTo>
                <a:lnTo>
                  <a:pt x="12368323" y="0"/>
                </a:lnTo>
                <a:lnTo>
                  <a:pt x="12368323" y="2180143"/>
                </a:lnTo>
                <a:lnTo>
                  <a:pt x="0" y="21801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0" name="Google Shape;2690;p87"/>
          <p:cNvSpPr/>
          <p:nvPr/>
        </p:nvSpPr>
        <p:spPr>
          <a:xfrm>
            <a:off x="12917162" y="5466798"/>
            <a:ext cx="5149270" cy="3791502"/>
          </a:xfrm>
          <a:custGeom>
            <a:rect b="b" l="l" r="r" t="t"/>
            <a:pathLst>
              <a:path extrusionOk="0" h="3791502" w="5149270">
                <a:moveTo>
                  <a:pt x="0" y="0"/>
                </a:moveTo>
                <a:lnTo>
                  <a:pt x="5149270" y="0"/>
                </a:lnTo>
                <a:lnTo>
                  <a:pt x="5149270" y="3791502"/>
                </a:lnTo>
                <a:lnTo>
                  <a:pt x="0" y="379150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1" name="Google Shape;2691;p87"/>
          <p:cNvSpPr txBox="1"/>
          <p:nvPr/>
        </p:nvSpPr>
        <p:spPr>
          <a:xfrm>
            <a:off x="1535141" y="1351837"/>
            <a:ext cx="7828130" cy="1024018"/>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Conclusion on the accuracy chart</a:t>
            </a:r>
            <a:endParaRPr/>
          </a:p>
        </p:txBody>
      </p:sp>
      <p:sp>
        <p:nvSpPr>
          <p:cNvPr id="2692" name="Google Shape;2692;p87"/>
          <p:cNvSpPr txBox="1"/>
          <p:nvPr/>
        </p:nvSpPr>
        <p:spPr>
          <a:xfrm>
            <a:off x="330085" y="2698252"/>
            <a:ext cx="17259300" cy="2160125"/>
          </a:xfrm>
          <a:prstGeom prst="rect">
            <a:avLst/>
          </a:prstGeom>
          <a:noFill/>
          <a:ln>
            <a:noFill/>
          </a:ln>
        </p:spPr>
        <p:txBody>
          <a:bodyPr anchorCtr="0" anchor="t" bIns="0" lIns="0" spcFirstLastPara="1" rIns="0" wrap="square" tIns="0">
            <a:spAutoFit/>
          </a:bodyPr>
          <a:lstStyle/>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algorithms all give very high accuracy results, balanced with each other, most of which is 86~90% accuracy.</a:t>
            </a:r>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Naïve Bayes Neighbors algorithm has the lowest accuracy of the four algorithms, </a:t>
            </a:r>
            <a:endParaRPr/>
          </a:p>
          <a:p>
            <a:pPr indent="0" lvl="0" marL="0" marR="0" rtl="0" algn="l">
              <a:lnSpc>
                <a:spcPct val="140000"/>
              </a:lnSpc>
              <a:spcBef>
                <a:spcPts val="0"/>
              </a:spcBef>
              <a:spcAft>
                <a:spcPts val="0"/>
              </a:spcAft>
              <a:buNone/>
            </a:pPr>
            <a:r>
              <a:rPr lang="en-US" sz="3080">
                <a:solidFill>
                  <a:srgbClr val="FFFFFF"/>
                </a:solidFill>
                <a:latin typeface="Arial"/>
                <a:ea typeface="Arial"/>
                <a:cs typeface="Arial"/>
                <a:sym typeface="Arial"/>
              </a:rPr>
              <a:t>      with an accuracy 86.97%.</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696" name="Shape 2696"/>
        <p:cNvGrpSpPr/>
        <p:nvPr/>
      </p:nvGrpSpPr>
      <p:grpSpPr>
        <a:xfrm>
          <a:off x="0" y="0"/>
          <a:ext cx="0" cy="0"/>
          <a:chOff x="0" y="0"/>
          <a:chExt cx="0" cy="0"/>
        </a:xfrm>
      </p:grpSpPr>
      <p:sp>
        <p:nvSpPr>
          <p:cNvPr id="2697" name="Google Shape;2697;p88"/>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98" name="Google Shape;2698;p88"/>
          <p:cNvGrpSpPr/>
          <p:nvPr/>
        </p:nvGrpSpPr>
        <p:grpSpPr>
          <a:xfrm>
            <a:off x="822108" y="822960"/>
            <a:ext cx="2933028" cy="713220"/>
            <a:chOff x="0" y="0"/>
            <a:chExt cx="3910704" cy="950960"/>
          </a:xfrm>
        </p:grpSpPr>
        <p:sp>
          <p:nvSpPr>
            <p:cNvPr id="2699" name="Google Shape;2699;p8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8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pic>
        <p:nvPicPr>
          <p:cNvPr descr="A graph of different colored vertical lines&#10;&#10;Description automatically generated" id="2701" name="Google Shape;2701;p88"/>
          <p:cNvPicPr preferRelativeResize="0"/>
          <p:nvPr/>
        </p:nvPicPr>
        <p:blipFill rotWithShape="1">
          <a:blip r:embed="rId5">
            <a:alphaModFix/>
          </a:blip>
          <a:srcRect b="0" l="0" r="0" t="0"/>
          <a:stretch/>
        </p:blipFill>
        <p:spPr>
          <a:xfrm>
            <a:off x="2562389" y="1638792"/>
            <a:ext cx="13163220" cy="700941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9ED4"/>
        </a:solidFill>
      </p:bgPr>
    </p:bg>
    <p:spTree>
      <p:nvGrpSpPr>
        <p:cNvPr id="2705" name="Shape 2705"/>
        <p:cNvGrpSpPr/>
        <p:nvPr/>
      </p:nvGrpSpPr>
      <p:grpSpPr>
        <a:xfrm>
          <a:off x="0" y="0"/>
          <a:ext cx="0" cy="0"/>
          <a:chOff x="0" y="0"/>
          <a:chExt cx="0" cy="0"/>
        </a:xfrm>
      </p:grpSpPr>
      <p:sp>
        <p:nvSpPr>
          <p:cNvPr id="2706" name="Google Shape;2706;p89"/>
          <p:cNvSpPr/>
          <p:nvPr/>
        </p:nvSpPr>
        <p:spPr>
          <a:xfrm>
            <a:off x="15725609" y="186549"/>
            <a:ext cx="2340823" cy="1272823"/>
          </a:xfrm>
          <a:custGeom>
            <a:rect b="b" l="l" r="r" t="t"/>
            <a:pathLst>
              <a:path extrusionOk="0" h="1272823" w="2340823">
                <a:moveTo>
                  <a:pt x="0" y="0"/>
                </a:moveTo>
                <a:lnTo>
                  <a:pt x="2340823" y="0"/>
                </a:lnTo>
                <a:lnTo>
                  <a:pt x="2340823"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07" name="Google Shape;2707;p89"/>
          <p:cNvGrpSpPr/>
          <p:nvPr/>
        </p:nvGrpSpPr>
        <p:grpSpPr>
          <a:xfrm>
            <a:off x="822108" y="822960"/>
            <a:ext cx="2933028" cy="713220"/>
            <a:chOff x="0" y="0"/>
            <a:chExt cx="3910704" cy="950960"/>
          </a:xfrm>
        </p:grpSpPr>
        <p:sp>
          <p:nvSpPr>
            <p:cNvPr id="2708" name="Google Shape;2708;p8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9" name="Google Shape;2709;p8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FFFFFF"/>
                  </a:solidFill>
                  <a:latin typeface="Oswald"/>
                  <a:ea typeface="Oswald"/>
                  <a:cs typeface="Oswald"/>
                  <a:sym typeface="Oswald"/>
                </a:rPr>
                <a:t>IS252.O21.HTCL</a:t>
              </a:r>
              <a:endParaRPr/>
            </a:p>
          </p:txBody>
        </p:sp>
      </p:grpSp>
      <p:sp>
        <p:nvSpPr>
          <p:cNvPr id="2710" name="Google Shape;2710;p89"/>
          <p:cNvSpPr txBox="1"/>
          <p:nvPr/>
        </p:nvSpPr>
        <p:spPr>
          <a:xfrm>
            <a:off x="1535140" y="1351837"/>
            <a:ext cx="11799859" cy="994375"/>
          </a:xfrm>
          <a:prstGeom prst="rect">
            <a:avLst/>
          </a:prstGeom>
          <a:noFill/>
          <a:ln>
            <a:noFill/>
          </a:ln>
        </p:spPr>
        <p:txBody>
          <a:bodyPr anchorCtr="0" anchor="t" bIns="0" lIns="0" spcFirstLastPara="1" rIns="0" wrap="square" tIns="0">
            <a:spAutoFit/>
          </a:bodyPr>
          <a:lstStyle/>
          <a:p>
            <a:pPr indent="0" lvl="0" marL="0" marR="0" rtl="0" algn="l">
              <a:lnSpc>
                <a:spcPct val="194013"/>
              </a:lnSpc>
              <a:spcBef>
                <a:spcPts val="0"/>
              </a:spcBef>
              <a:spcAft>
                <a:spcPts val="0"/>
              </a:spcAft>
              <a:buNone/>
            </a:pPr>
            <a:r>
              <a:rPr lang="en-US" sz="4610">
                <a:solidFill>
                  <a:srgbClr val="000000"/>
                </a:solidFill>
                <a:latin typeface="Oswald"/>
                <a:ea typeface="Oswald"/>
                <a:cs typeface="Oswald"/>
                <a:sym typeface="Oswald"/>
              </a:rPr>
              <a:t> Conclusion on the F1 Score, Precision and Recall chart</a:t>
            </a:r>
            <a:endParaRPr/>
          </a:p>
        </p:txBody>
      </p:sp>
      <p:sp>
        <p:nvSpPr>
          <p:cNvPr id="2711" name="Google Shape;2711;p89"/>
          <p:cNvSpPr txBox="1"/>
          <p:nvPr/>
        </p:nvSpPr>
        <p:spPr>
          <a:xfrm>
            <a:off x="330085" y="2698252"/>
            <a:ext cx="17259300" cy="7672998"/>
          </a:xfrm>
          <a:prstGeom prst="rect">
            <a:avLst/>
          </a:prstGeom>
          <a:noFill/>
          <a:ln>
            <a:noFill/>
          </a:ln>
        </p:spPr>
        <p:txBody>
          <a:bodyPr anchorCtr="0" anchor="t" bIns="0" lIns="0" spcFirstLastPara="1" rIns="0" wrap="square" tIns="0">
            <a:spAutoFit/>
          </a:bodyPr>
          <a:lstStyle/>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algorithms all give very high F1 Score results, balanced with each other, most of which is 92~95%.</a:t>
            </a:r>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algorithms all give very high Precision results, balanced with each other, most of which is 89~92%.</a:t>
            </a:r>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algorithms all give very high Recall results, balanced with each other, most of which is 97~99%.</a:t>
            </a:r>
            <a:endParaRPr/>
          </a:p>
          <a:p>
            <a:pPr indent="0" lvl="1" marL="332563" marR="0" rtl="0" algn="l">
              <a:lnSpc>
                <a:spcPct val="140000"/>
              </a:lnSpc>
              <a:spcBef>
                <a:spcPts val="0"/>
              </a:spcBef>
              <a:spcAft>
                <a:spcPts val="0"/>
              </a:spcAft>
              <a:buNone/>
            </a:pPr>
            <a:r>
              <a:t/>
            </a:r>
            <a:endParaRPr b="0" i="0" sz="3080" u="none" cap="none" strike="noStrike">
              <a:solidFill>
                <a:srgbClr val="FFFFFF"/>
              </a:solidFill>
              <a:latin typeface="Arial"/>
              <a:ea typeface="Arial"/>
              <a:cs typeface="Arial"/>
              <a:sym typeface="Arial"/>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Naïve Bayes Neighbors algorithm has the lowest F1 Score of the four algorithms, with percentage of 92.98%.</a:t>
            </a:r>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Naïve Bayes Neighbors algorithm has the lowest Precision of the four algorithms, with percentage of 89.18%.</a:t>
            </a:r>
            <a:endParaRPr/>
          </a:p>
          <a:p>
            <a:pPr indent="-332562" lvl="1" marL="665125" marR="0" rtl="0" algn="l">
              <a:lnSpc>
                <a:spcPct val="140000"/>
              </a:lnSpc>
              <a:spcBef>
                <a:spcPts val="0"/>
              </a:spcBef>
              <a:spcAft>
                <a:spcPts val="0"/>
              </a:spcAft>
              <a:buClr>
                <a:srgbClr val="FFFFFF"/>
              </a:buClr>
              <a:buSzPts val="3080"/>
              <a:buFont typeface="Arial"/>
              <a:buChar char="•"/>
            </a:pPr>
            <a:r>
              <a:rPr b="0" i="0" lang="en-US" sz="3080" u="none" cap="none" strike="noStrike">
                <a:solidFill>
                  <a:srgbClr val="FFFFFF"/>
                </a:solidFill>
                <a:latin typeface="Arial"/>
                <a:ea typeface="Arial"/>
                <a:cs typeface="Arial"/>
                <a:sym typeface="Arial"/>
              </a:rPr>
              <a:t>The Naïve Bayes Neighbors algorithm has the lowest Recall of the four algorithms, with percentage of 97.12%.</a:t>
            </a:r>
            <a:endParaRPr/>
          </a:p>
          <a:p>
            <a:pPr indent="-136982" lvl="1" marL="665125" marR="0" rtl="0" algn="l">
              <a:lnSpc>
                <a:spcPct val="140000"/>
              </a:lnSpc>
              <a:spcBef>
                <a:spcPts val="0"/>
              </a:spcBef>
              <a:spcAft>
                <a:spcPts val="0"/>
              </a:spcAft>
              <a:buClr>
                <a:schemeClr val="dk1"/>
              </a:buClr>
              <a:buSzPts val="3080"/>
              <a:buFont typeface="Arial"/>
              <a:buNone/>
            </a:pPr>
            <a:r>
              <a:t/>
            </a:r>
            <a:endParaRPr b="0" i="0" sz="308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69" name="Shape 369"/>
        <p:cNvGrpSpPr/>
        <p:nvPr/>
      </p:nvGrpSpPr>
      <p:grpSpPr>
        <a:xfrm>
          <a:off x="0" y="0"/>
          <a:ext cx="0" cy="0"/>
          <a:chOff x="0" y="0"/>
          <a:chExt cx="0" cy="0"/>
        </a:xfrm>
      </p:grpSpPr>
      <p:grpSp>
        <p:nvGrpSpPr>
          <p:cNvPr id="370" name="Google Shape;370;p9"/>
          <p:cNvGrpSpPr/>
          <p:nvPr/>
        </p:nvGrpSpPr>
        <p:grpSpPr>
          <a:xfrm>
            <a:off x="513779" y="303372"/>
            <a:ext cx="6676549" cy="9680257"/>
            <a:chOff x="12700" y="0"/>
            <a:chExt cx="8902065" cy="12907009"/>
          </a:xfrm>
        </p:grpSpPr>
        <p:cxnSp>
          <p:nvCxnSpPr>
            <p:cNvPr id="371" name="Google Shape;371;p9"/>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72" name="Google Shape;372;p9"/>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73" name="Google Shape;373;p9"/>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74" name="Google Shape;374;p9"/>
            <p:cNvGrpSpPr/>
            <p:nvPr/>
          </p:nvGrpSpPr>
          <p:grpSpPr>
            <a:xfrm>
              <a:off x="8423275" y="0"/>
              <a:ext cx="491490" cy="491490"/>
              <a:chOff x="0" y="0"/>
              <a:chExt cx="812800" cy="812800"/>
            </a:xfrm>
          </p:grpSpPr>
          <p:sp>
            <p:nvSpPr>
              <p:cNvPr id="375" name="Google Shape;375;p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7" name="Google Shape;377;p9"/>
            <p:cNvGrpSpPr/>
            <p:nvPr/>
          </p:nvGrpSpPr>
          <p:grpSpPr>
            <a:xfrm>
              <a:off x="8423275" y="12415519"/>
              <a:ext cx="491490" cy="491490"/>
              <a:chOff x="0" y="0"/>
              <a:chExt cx="812800" cy="812800"/>
            </a:xfrm>
          </p:grpSpPr>
          <p:sp>
            <p:nvSpPr>
              <p:cNvPr id="378" name="Google Shape;378;p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80" name="Google Shape;380;p9"/>
          <p:cNvGrpSpPr/>
          <p:nvPr/>
        </p:nvGrpSpPr>
        <p:grpSpPr>
          <a:xfrm>
            <a:off x="5250706" y="1017258"/>
            <a:ext cx="7786587" cy="1776674"/>
            <a:chOff x="0" y="-458401"/>
            <a:chExt cx="10382116" cy="2368898"/>
          </a:xfrm>
        </p:grpSpPr>
        <p:grpSp>
          <p:nvGrpSpPr>
            <p:cNvPr id="381" name="Google Shape;381;p9"/>
            <p:cNvGrpSpPr/>
            <p:nvPr/>
          </p:nvGrpSpPr>
          <p:grpSpPr>
            <a:xfrm>
              <a:off x="0" y="-229670"/>
              <a:ext cx="10071812" cy="2140167"/>
              <a:chOff x="0" y="-47625"/>
              <a:chExt cx="1046398" cy="222350"/>
            </a:xfrm>
          </p:grpSpPr>
          <p:sp>
            <p:nvSpPr>
              <p:cNvPr id="382" name="Google Shape;382;p9"/>
              <p:cNvSpPr/>
              <p:nvPr/>
            </p:nvSpPr>
            <p:spPr>
              <a:xfrm>
                <a:off x="0" y="0"/>
                <a:ext cx="1046398" cy="174725"/>
              </a:xfrm>
              <a:custGeom>
                <a:rect b="b" l="l" r="r" t="t"/>
                <a:pathLst>
                  <a:path extrusionOk="0" h="174725" w="1046398">
                    <a:moveTo>
                      <a:pt x="0" y="0"/>
                    </a:moveTo>
                    <a:lnTo>
                      <a:pt x="1046398" y="0"/>
                    </a:lnTo>
                    <a:lnTo>
                      <a:pt x="1046398" y="174725"/>
                    </a:lnTo>
                    <a:lnTo>
                      <a:pt x="0" y="17472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9"/>
              <p:cNvSpPr txBox="1"/>
              <p:nvPr/>
            </p:nvSpPr>
            <p:spPr>
              <a:xfrm>
                <a:off x="0" y="-47625"/>
                <a:ext cx="1046398"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4" name="Google Shape;384;p9"/>
            <p:cNvGrpSpPr/>
            <p:nvPr/>
          </p:nvGrpSpPr>
          <p:grpSpPr>
            <a:xfrm>
              <a:off x="310304" y="-458401"/>
              <a:ext cx="10071812" cy="2140167"/>
              <a:chOff x="0" y="-47625"/>
              <a:chExt cx="1046398" cy="222350"/>
            </a:xfrm>
          </p:grpSpPr>
          <p:sp>
            <p:nvSpPr>
              <p:cNvPr id="385" name="Google Shape;385;p9"/>
              <p:cNvSpPr/>
              <p:nvPr/>
            </p:nvSpPr>
            <p:spPr>
              <a:xfrm>
                <a:off x="0" y="0"/>
                <a:ext cx="1046398" cy="174725"/>
              </a:xfrm>
              <a:custGeom>
                <a:rect b="b" l="l" r="r" t="t"/>
                <a:pathLst>
                  <a:path extrusionOk="0" h="174725" w="1046398">
                    <a:moveTo>
                      <a:pt x="0" y="0"/>
                    </a:moveTo>
                    <a:lnTo>
                      <a:pt x="1046398" y="0"/>
                    </a:lnTo>
                    <a:lnTo>
                      <a:pt x="1046398" y="174725"/>
                    </a:lnTo>
                    <a:lnTo>
                      <a:pt x="0" y="174725"/>
                    </a:lnTo>
                    <a:close/>
                  </a:path>
                </a:pathLst>
              </a:custGeom>
              <a:solidFill>
                <a:srgbClr val="EEDCFF"/>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9"/>
              <p:cNvSpPr txBox="1"/>
              <p:nvPr/>
            </p:nvSpPr>
            <p:spPr>
              <a:xfrm>
                <a:off x="0" y="-47625"/>
                <a:ext cx="1046398" cy="2223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7" name="Google Shape;387;p9"/>
            <p:cNvSpPr txBox="1"/>
            <p:nvPr/>
          </p:nvSpPr>
          <p:spPr>
            <a:xfrm>
              <a:off x="597924" y="226947"/>
              <a:ext cx="9186267" cy="11049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US" sz="5499">
                  <a:solidFill>
                    <a:srgbClr val="100F0D"/>
                  </a:solidFill>
                  <a:latin typeface="Oswald"/>
                  <a:ea typeface="Oswald"/>
                  <a:cs typeface="Oswald"/>
                  <a:sym typeface="Oswald"/>
                </a:rPr>
                <a:t>Description of original data</a:t>
              </a:r>
              <a:endParaRPr/>
            </a:p>
          </p:txBody>
        </p:sp>
      </p:grpSp>
      <p:sp>
        <p:nvSpPr>
          <p:cNvPr id="388" name="Google Shape;388;p9"/>
          <p:cNvSpPr/>
          <p:nvPr/>
        </p:nvSpPr>
        <p:spPr>
          <a:xfrm>
            <a:off x="15702960" y="39228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9"/>
          <p:cNvSpPr txBox="1"/>
          <p:nvPr/>
        </p:nvSpPr>
        <p:spPr>
          <a:xfrm>
            <a:off x="892708" y="3849670"/>
            <a:ext cx="17395292" cy="5655945"/>
          </a:xfrm>
          <a:prstGeom prst="rect">
            <a:avLst/>
          </a:prstGeom>
          <a:noFill/>
          <a:ln>
            <a:noFill/>
          </a:ln>
        </p:spPr>
        <p:txBody>
          <a:bodyPr anchorCtr="0" anchor="t" bIns="0" lIns="0" spcFirstLastPara="1" rIns="0" wrap="square" tIns="0">
            <a:spAutoFit/>
          </a:bodyPr>
          <a:lstStyle/>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Total data rows: Over 180.000 rows</a:t>
            </a:r>
            <a:endParaRPr/>
          </a:p>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Total columns: 135</a:t>
            </a:r>
            <a:endParaRPr/>
          </a:p>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Dataset characteristics: Multivariable</a:t>
            </a:r>
            <a:endParaRPr/>
          </a:p>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Attribute number characteristics: Characters, real numbers, integers, bool</a:t>
            </a:r>
            <a:endParaRPr/>
          </a:p>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Lost value: None</a:t>
            </a:r>
            <a:endParaRPr/>
          </a:p>
          <a:p>
            <a:pPr indent="-323850" lvl="1" marL="647700" marR="0" rtl="0" algn="l">
              <a:lnSpc>
                <a:spcPct val="188000"/>
              </a:lnSpc>
              <a:spcBef>
                <a:spcPts val="0"/>
              </a:spcBef>
              <a:spcAft>
                <a:spcPts val="0"/>
              </a:spcAft>
              <a:buClr>
                <a:srgbClr val="100F0D"/>
              </a:buClr>
              <a:buSzPts val="3000"/>
              <a:buFont typeface="Arial"/>
              <a:buChar char="•"/>
            </a:pPr>
            <a:r>
              <a:rPr b="0" i="0" lang="en-US" sz="3000" u="none" cap="none" strike="noStrike">
                <a:solidFill>
                  <a:srgbClr val="100F0D"/>
                </a:solidFill>
                <a:latin typeface="Arial"/>
                <a:ea typeface="Arial"/>
                <a:cs typeface="Arial"/>
                <a:sym typeface="Arial"/>
              </a:rPr>
              <a:t> Data Information: Global Terrorism Database made public in 2017 and covers over 40 years (1970-2017). The data provides information on terrorist incidents, including the time, target, weapons used, and locations of the attacks.</a:t>
            </a:r>
            <a:endParaRPr/>
          </a:p>
        </p:txBody>
      </p:sp>
      <p:grpSp>
        <p:nvGrpSpPr>
          <p:cNvPr id="390" name="Google Shape;390;p9"/>
          <p:cNvGrpSpPr/>
          <p:nvPr/>
        </p:nvGrpSpPr>
        <p:grpSpPr>
          <a:xfrm>
            <a:off x="14574882" y="8977403"/>
            <a:ext cx="3372558" cy="1006227"/>
            <a:chOff x="0" y="0"/>
            <a:chExt cx="4496745" cy="1341635"/>
          </a:xfrm>
        </p:grpSpPr>
        <p:grpSp>
          <p:nvGrpSpPr>
            <p:cNvPr id="391" name="Google Shape;391;p9"/>
            <p:cNvGrpSpPr/>
            <p:nvPr/>
          </p:nvGrpSpPr>
          <p:grpSpPr>
            <a:xfrm rot="2700000">
              <a:off x="196478" y="196478"/>
              <a:ext cx="948679" cy="948679"/>
              <a:chOff x="0" y="0"/>
              <a:chExt cx="812800" cy="812800"/>
            </a:xfrm>
          </p:grpSpPr>
          <p:sp>
            <p:nvSpPr>
              <p:cNvPr id="392" name="Google Shape;392;p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4" name="Google Shape;394;p9"/>
            <p:cNvGrpSpPr/>
            <p:nvPr/>
          </p:nvGrpSpPr>
          <p:grpSpPr>
            <a:xfrm rot="2700000">
              <a:off x="1248181" y="196478"/>
              <a:ext cx="948679" cy="948679"/>
              <a:chOff x="0" y="0"/>
              <a:chExt cx="812800" cy="812800"/>
            </a:xfrm>
          </p:grpSpPr>
          <p:sp>
            <p:nvSpPr>
              <p:cNvPr id="395" name="Google Shape;395;p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7" name="Google Shape;397;p9"/>
            <p:cNvGrpSpPr/>
            <p:nvPr/>
          </p:nvGrpSpPr>
          <p:grpSpPr>
            <a:xfrm rot="2700000">
              <a:off x="2299885" y="196478"/>
              <a:ext cx="948679" cy="948679"/>
              <a:chOff x="0" y="0"/>
              <a:chExt cx="812800" cy="812800"/>
            </a:xfrm>
          </p:grpSpPr>
          <p:sp>
            <p:nvSpPr>
              <p:cNvPr id="398" name="Google Shape;398;p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0" name="Google Shape;400;p9"/>
            <p:cNvGrpSpPr/>
            <p:nvPr/>
          </p:nvGrpSpPr>
          <p:grpSpPr>
            <a:xfrm rot="2700000">
              <a:off x="3351588" y="196478"/>
              <a:ext cx="948679" cy="948679"/>
              <a:chOff x="0" y="0"/>
              <a:chExt cx="812800" cy="812800"/>
            </a:xfrm>
          </p:grpSpPr>
          <p:sp>
            <p:nvSpPr>
              <p:cNvPr id="401" name="Google Shape;401;p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03" name="Google Shape;403;p9"/>
          <p:cNvGrpSpPr/>
          <p:nvPr/>
        </p:nvGrpSpPr>
        <p:grpSpPr>
          <a:xfrm>
            <a:off x="822108" y="822960"/>
            <a:ext cx="2933028" cy="713220"/>
            <a:chOff x="0" y="0"/>
            <a:chExt cx="3910704" cy="950960"/>
          </a:xfrm>
        </p:grpSpPr>
        <p:sp>
          <p:nvSpPr>
            <p:cNvPr id="404" name="Google Shape;404;p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406" name="Google Shape;406;p9"/>
          <p:cNvSpPr txBox="1"/>
          <p:nvPr/>
        </p:nvSpPr>
        <p:spPr>
          <a:xfrm>
            <a:off x="1528961" y="2935270"/>
            <a:ext cx="3638020"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Data 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715" name="Shape 2715"/>
        <p:cNvGrpSpPr/>
        <p:nvPr/>
      </p:nvGrpSpPr>
      <p:grpSpPr>
        <a:xfrm>
          <a:off x="0" y="0"/>
          <a:ext cx="0" cy="0"/>
          <a:chOff x="0" y="0"/>
          <a:chExt cx="0" cy="0"/>
        </a:xfrm>
      </p:grpSpPr>
      <p:grpSp>
        <p:nvGrpSpPr>
          <p:cNvPr id="2716" name="Google Shape;2716;p90"/>
          <p:cNvGrpSpPr/>
          <p:nvPr/>
        </p:nvGrpSpPr>
        <p:grpSpPr>
          <a:xfrm>
            <a:off x="513779" y="303372"/>
            <a:ext cx="6676549" cy="9680257"/>
            <a:chOff x="12700" y="0"/>
            <a:chExt cx="8902065" cy="12907009"/>
          </a:xfrm>
        </p:grpSpPr>
        <p:cxnSp>
          <p:nvCxnSpPr>
            <p:cNvPr id="2717" name="Google Shape;2717;p90"/>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18" name="Google Shape;2718;p90"/>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19" name="Google Shape;2719;p90"/>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720" name="Google Shape;2720;p90"/>
            <p:cNvGrpSpPr/>
            <p:nvPr/>
          </p:nvGrpSpPr>
          <p:grpSpPr>
            <a:xfrm>
              <a:off x="8423275" y="0"/>
              <a:ext cx="491490" cy="491490"/>
              <a:chOff x="0" y="0"/>
              <a:chExt cx="812800" cy="812800"/>
            </a:xfrm>
          </p:grpSpPr>
          <p:sp>
            <p:nvSpPr>
              <p:cNvPr id="2721" name="Google Shape;2721;p9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2" name="Google Shape;2722;p9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23" name="Google Shape;2723;p90"/>
            <p:cNvGrpSpPr/>
            <p:nvPr/>
          </p:nvGrpSpPr>
          <p:grpSpPr>
            <a:xfrm>
              <a:off x="8423275" y="12415519"/>
              <a:ext cx="491490" cy="491490"/>
              <a:chOff x="0" y="0"/>
              <a:chExt cx="812800" cy="812800"/>
            </a:xfrm>
          </p:grpSpPr>
          <p:sp>
            <p:nvSpPr>
              <p:cNvPr id="2724" name="Google Shape;2724;p90"/>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5" name="Google Shape;2725;p90"/>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726" name="Google Shape;2726;p90"/>
          <p:cNvSpPr/>
          <p:nvPr/>
        </p:nvSpPr>
        <p:spPr>
          <a:xfrm>
            <a:off x="1028700" y="81187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7" name="Google Shape;2727;p90"/>
          <p:cNvSpPr/>
          <p:nvPr/>
        </p:nvSpPr>
        <p:spPr>
          <a:xfrm>
            <a:off x="15291477" y="543159"/>
            <a:ext cx="2340823" cy="1272823"/>
          </a:xfrm>
          <a:custGeom>
            <a:rect b="b" l="l" r="r" t="t"/>
            <a:pathLst>
              <a:path extrusionOk="0" h="1272823" w="2340823">
                <a:moveTo>
                  <a:pt x="0" y="0"/>
                </a:moveTo>
                <a:lnTo>
                  <a:pt x="2340824" y="0"/>
                </a:lnTo>
                <a:lnTo>
                  <a:pt x="2340824" y="1272822"/>
                </a:lnTo>
                <a:lnTo>
                  <a:pt x="0" y="127282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728" name="Google Shape;2728;p90"/>
          <p:cNvGrpSpPr/>
          <p:nvPr/>
        </p:nvGrpSpPr>
        <p:grpSpPr>
          <a:xfrm>
            <a:off x="14574882" y="8977403"/>
            <a:ext cx="3372558" cy="1006227"/>
            <a:chOff x="0" y="0"/>
            <a:chExt cx="4496745" cy="1341635"/>
          </a:xfrm>
        </p:grpSpPr>
        <p:grpSp>
          <p:nvGrpSpPr>
            <p:cNvPr id="2729" name="Google Shape;2729;p90"/>
            <p:cNvGrpSpPr/>
            <p:nvPr/>
          </p:nvGrpSpPr>
          <p:grpSpPr>
            <a:xfrm rot="2700000">
              <a:off x="196478" y="196478"/>
              <a:ext cx="948679" cy="948679"/>
              <a:chOff x="0" y="0"/>
              <a:chExt cx="812800" cy="812800"/>
            </a:xfrm>
          </p:grpSpPr>
          <p:sp>
            <p:nvSpPr>
              <p:cNvPr id="2730" name="Google Shape;2730;p9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9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32" name="Google Shape;2732;p90"/>
            <p:cNvGrpSpPr/>
            <p:nvPr/>
          </p:nvGrpSpPr>
          <p:grpSpPr>
            <a:xfrm rot="2700000">
              <a:off x="1248181" y="196478"/>
              <a:ext cx="948679" cy="948679"/>
              <a:chOff x="0" y="0"/>
              <a:chExt cx="812800" cy="812800"/>
            </a:xfrm>
          </p:grpSpPr>
          <p:sp>
            <p:nvSpPr>
              <p:cNvPr id="2733" name="Google Shape;2733;p9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9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35" name="Google Shape;2735;p90"/>
            <p:cNvGrpSpPr/>
            <p:nvPr/>
          </p:nvGrpSpPr>
          <p:grpSpPr>
            <a:xfrm rot="2700000">
              <a:off x="2299885" y="196478"/>
              <a:ext cx="948679" cy="948679"/>
              <a:chOff x="0" y="0"/>
              <a:chExt cx="812800" cy="812800"/>
            </a:xfrm>
          </p:grpSpPr>
          <p:sp>
            <p:nvSpPr>
              <p:cNvPr id="2736" name="Google Shape;2736;p9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7" name="Google Shape;2737;p9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38" name="Google Shape;2738;p90"/>
            <p:cNvGrpSpPr/>
            <p:nvPr/>
          </p:nvGrpSpPr>
          <p:grpSpPr>
            <a:xfrm rot="2700000">
              <a:off x="3351588" y="196478"/>
              <a:ext cx="948679" cy="948679"/>
              <a:chOff x="0" y="0"/>
              <a:chExt cx="812800" cy="812800"/>
            </a:xfrm>
          </p:grpSpPr>
          <p:sp>
            <p:nvSpPr>
              <p:cNvPr id="2739" name="Google Shape;2739;p90"/>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0" name="Google Shape;2740;p90"/>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741" name="Google Shape;2741;p90"/>
          <p:cNvGrpSpPr/>
          <p:nvPr/>
        </p:nvGrpSpPr>
        <p:grpSpPr>
          <a:xfrm>
            <a:off x="822108" y="822960"/>
            <a:ext cx="2933028" cy="713220"/>
            <a:chOff x="0" y="0"/>
            <a:chExt cx="3910704" cy="950960"/>
          </a:xfrm>
        </p:grpSpPr>
        <p:sp>
          <p:nvSpPr>
            <p:cNvPr id="2742" name="Google Shape;2742;p90"/>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90"/>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2744" name="Google Shape;2744;p90"/>
          <p:cNvSpPr txBox="1"/>
          <p:nvPr/>
        </p:nvSpPr>
        <p:spPr>
          <a:xfrm>
            <a:off x="1090009" y="4401457"/>
            <a:ext cx="16107982" cy="2597023"/>
          </a:xfrm>
          <a:prstGeom prst="rect">
            <a:avLst/>
          </a:prstGeom>
          <a:noFill/>
          <a:ln>
            <a:noFill/>
          </a:ln>
        </p:spPr>
        <p:txBody>
          <a:bodyPr anchorCtr="0" anchor="t" bIns="0" lIns="0" spcFirstLastPara="1" rIns="0" wrap="square" tIns="0">
            <a:spAutoFit/>
          </a:bodyPr>
          <a:lstStyle/>
          <a:p>
            <a:pPr indent="0" lvl="0" marL="0" marR="0" rtl="0" algn="ctr">
              <a:lnSpc>
                <a:spcPct val="85000"/>
              </a:lnSpc>
              <a:spcBef>
                <a:spcPts val="0"/>
              </a:spcBef>
              <a:spcAft>
                <a:spcPts val="0"/>
              </a:spcAft>
              <a:buNone/>
            </a:pPr>
            <a:r>
              <a:rPr lang="en-US" sz="21880">
                <a:solidFill>
                  <a:srgbClr val="9F84B8"/>
                </a:solidFill>
                <a:latin typeface="Arial"/>
                <a:ea typeface="Arial"/>
                <a:cs typeface="Arial"/>
                <a:sym typeface="Arial"/>
              </a:rPr>
              <a:t>CONCLUSION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748" name="Shape 2748"/>
        <p:cNvGrpSpPr/>
        <p:nvPr/>
      </p:nvGrpSpPr>
      <p:grpSpPr>
        <a:xfrm>
          <a:off x="0" y="0"/>
          <a:ext cx="0" cy="0"/>
          <a:chOff x="0" y="0"/>
          <a:chExt cx="0" cy="0"/>
        </a:xfrm>
      </p:grpSpPr>
      <p:grpSp>
        <p:nvGrpSpPr>
          <p:cNvPr id="2749" name="Google Shape;2749;p91"/>
          <p:cNvGrpSpPr/>
          <p:nvPr/>
        </p:nvGrpSpPr>
        <p:grpSpPr>
          <a:xfrm>
            <a:off x="513779" y="303372"/>
            <a:ext cx="6676549" cy="9680257"/>
            <a:chOff x="12700" y="0"/>
            <a:chExt cx="8902065" cy="12907009"/>
          </a:xfrm>
        </p:grpSpPr>
        <p:cxnSp>
          <p:nvCxnSpPr>
            <p:cNvPr id="2750" name="Google Shape;2750;p91"/>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51" name="Google Shape;2751;p91"/>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52" name="Google Shape;2752;p91"/>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753" name="Google Shape;2753;p91"/>
            <p:cNvGrpSpPr/>
            <p:nvPr/>
          </p:nvGrpSpPr>
          <p:grpSpPr>
            <a:xfrm>
              <a:off x="8423275" y="0"/>
              <a:ext cx="491490" cy="491490"/>
              <a:chOff x="0" y="0"/>
              <a:chExt cx="812800" cy="812800"/>
            </a:xfrm>
          </p:grpSpPr>
          <p:sp>
            <p:nvSpPr>
              <p:cNvPr id="2754" name="Google Shape;2754;p9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9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56" name="Google Shape;2756;p91"/>
            <p:cNvGrpSpPr/>
            <p:nvPr/>
          </p:nvGrpSpPr>
          <p:grpSpPr>
            <a:xfrm>
              <a:off x="8423275" y="12415519"/>
              <a:ext cx="491490" cy="491490"/>
              <a:chOff x="0" y="0"/>
              <a:chExt cx="812800" cy="812800"/>
            </a:xfrm>
          </p:grpSpPr>
          <p:sp>
            <p:nvSpPr>
              <p:cNvPr id="2757" name="Google Shape;2757;p91"/>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8" name="Google Shape;2758;p91"/>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759" name="Google Shape;2759;p91"/>
          <p:cNvGrpSpPr/>
          <p:nvPr/>
        </p:nvGrpSpPr>
        <p:grpSpPr>
          <a:xfrm>
            <a:off x="5001489" y="835769"/>
            <a:ext cx="13167520" cy="1776674"/>
            <a:chOff x="0" y="-458401"/>
            <a:chExt cx="17556693" cy="2368898"/>
          </a:xfrm>
        </p:grpSpPr>
        <p:grpSp>
          <p:nvGrpSpPr>
            <p:cNvPr id="2760" name="Google Shape;2760;p91"/>
            <p:cNvGrpSpPr/>
            <p:nvPr/>
          </p:nvGrpSpPr>
          <p:grpSpPr>
            <a:xfrm>
              <a:off x="0" y="-229670"/>
              <a:ext cx="17031953" cy="2140167"/>
              <a:chOff x="0" y="-47625"/>
              <a:chExt cx="1769512" cy="222350"/>
            </a:xfrm>
          </p:grpSpPr>
          <p:sp>
            <p:nvSpPr>
              <p:cNvPr id="2761" name="Google Shape;2761;p91"/>
              <p:cNvSpPr/>
              <p:nvPr/>
            </p:nvSpPr>
            <p:spPr>
              <a:xfrm>
                <a:off x="0" y="0"/>
                <a:ext cx="1769512" cy="174725"/>
              </a:xfrm>
              <a:custGeom>
                <a:rect b="b" l="l" r="r" t="t"/>
                <a:pathLst>
                  <a:path extrusionOk="0" h="174725" w="1769512">
                    <a:moveTo>
                      <a:pt x="0" y="0"/>
                    </a:moveTo>
                    <a:lnTo>
                      <a:pt x="1769512" y="0"/>
                    </a:lnTo>
                    <a:lnTo>
                      <a:pt x="1769512" y="174725"/>
                    </a:lnTo>
                    <a:lnTo>
                      <a:pt x="0" y="17472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2" name="Google Shape;2762;p91"/>
              <p:cNvSpPr txBox="1"/>
              <p:nvPr/>
            </p:nvSpPr>
            <p:spPr>
              <a:xfrm>
                <a:off x="0" y="-47625"/>
                <a:ext cx="1769512" cy="222350"/>
              </a:xfrm>
              <a:prstGeom prst="rect">
                <a:avLst/>
              </a:prstGeom>
              <a:noFill/>
              <a:ln>
                <a:noFill/>
              </a:ln>
            </p:spPr>
            <p:txBody>
              <a:bodyPr anchorCtr="0" anchor="ctr" bIns="88375" lIns="88375" spcFirstLastPara="1" rIns="88375" wrap="square" tIns="8837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63" name="Google Shape;2763;p91"/>
            <p:cNvGrpSpPr/>
            <p:nvPr/>
          </p:nvGrpSpPr>
          <p:grpSpPr>
            <a:xfrm>
              <a:off x="524740" y="-458401"/>
              <a:ext cx="17031953" cy="2140167"/>
              <a:chOff x="0" y="-47625"/>
              <a:chExt cx="1769512" cy="222350"/>
            </a:xfrm>
          </p:grpSpPr>
          <p:sp>
            <p:nvSpPr>
              <p:cNvPr id="2764" name="Google Shape;2764;p91"/>
              <p:cNvSpPr/>
              <p:nvPr/>
            </p:nvSpPr>
            <p:spPr>
              <a:xfrm>
                <a:off x="0" y="0"/>
                <a:ext cx="1769512" cy="174725"/>
              </a:xfrm>
              <a:custGeom>
                <a:rect b="b" l="l" r="r" t="t"/>
                <a:pathLst>
                  <a:path extrusionOk="0" h="174725" w="1769512">
                    <a:moveTo>
                      <a:pt x="0" y="0"/>
                    </a:moveTo>
                    <a:lnTo>
                      <a:pt x="1769512" y="0"/>
                    </a:lnTo>
                    <a:lnTo>
                      <a:pt x="1769512" y="174725"/>
                    </a:lnTo>
                    <a:lnTo>
                      <a:pt x="0" y="174725"/>
                    </a:lnTo>
                    <a:close/>
                  </a:path>
                </a:pathLst>
              </a:custGeom>
              <a:solidFill>
                <a:srgbClr val="EEDCFF"/>
              </a:solidFill>
              <a:ln cap="sq" cmpd="sng" w="38100">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5" name="Google Shape;2765;p91"/>
              <p:cNvSpPr txBox="1"/>
              <p:nvPr/>
            </p:nvSpPr>
            <p:spPr>
              <a:xfrm>
                <a:off x="0" y="-47625"/>
                <a:ext cx="1769512" cy="222350"/>
              </a:xfrm>
              <a:prstGeom prst="rect">
                <a:avLst/>
              </a:prstGeom>
              <a:noFill/>
              <a:ln>
                <a:noFill/>
              </a:ln>
            </p:spPr>
            <p:txBody>
              <a:bodyPr anchorCtr="0" anchor="ctr" bIns="88375" lIns="88375" spcFirstLastPara="1" rIns="88375" wrap="square" tIns="88375">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66" name="Google Shape;2766;p91"/>
            <p:cNvSpPr txBox="1"/>
            <p:nvPr/>
          </p:nvSpPr>
          <p:spPr>
            <a:xfrm>
              <a:off x="1067659" y="228731"/>
              <a:ext cx="15534451" cy="11049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None/>
              </a:pPr>
              <a:r>
                <a:rPr lang="en-US" sz="5499">
                  <a:solidFill>
                    <a:srgbClr val="100F0D"/>
                  </a:solidFill>
                  <a:latin typeface="Oswald"/>
                  <a:ea typeface="Oswald"/>
                  <a:cs typeface="Oswald"/>
                  <a:sym typeface="Oswald"/>
                </a:rPr>
                <a:t>Advantages and limitations of each algorithm</a:t>
              </a:r>
              <a:endParaRPr/>
            </a:p>
          </p:txBody>
        </p:sp>
      </p:grpSp>
      <p:sp>
        <p:nvSpPr>
          <p:cNvPr id="2767" name="Google Shape;2767;p91"/>
          <p:cNvSpPr txBox="1"/>
          <p:nvPr/>
        </p:nvSpPr>
        <p:spPr>
          <a:xfrm>
            <a:off x="1005218" y="3800844"/>
            <a:ext cx="16735253" cy="5220897"/>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15398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The algorithm is simple, intuitive, not too complicated to understand the first time.</a:t>
            </a:r>
            <a:endParaRPr/>
          </a:p>
          <a:p>
            <a:pPr indent="0" lvl="0" marL="0" marR="0" rtl="0" algn="l">
              <a:lnSpc>
                <a:spcPct val="153984"/>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5398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The training dataset doesn't have to be too large to build an analytical model.</a:t>
            </a:r>
            <a:endParaRPr/>
          </a:p>
          <a:p>
            <a:pPr indent="0" lvl="0" marL="0" marR="0" rtl="0" algn="l">
              <a:lnSpc>
                <a:spcPct val="153984"/>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5398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Some decision tree algorithms are capable of processing missing data and faulty data without applying methods such as "imputing missing values" or removing. Less affected by the exception data.</a:t>
            </a:r>
            <a:endParaRPr/>
          </a:p>
        </p:txBody>
      </p:sp>
      <p:grpSp>
        <p:nvGrpSpPr>
          <p:cNvPr id="2768" name="Google Shape;2768;p91"/>
          <p:cNvGrpSpPr/>
          <p:nvPr/>
        </p:nvGrpSpPr>
        <p:grpSpPr>
          <a:xfrm>
            <a:off x="14574882" y="8977403"/>
            <a:ext cx="3372558" cy="1006227"/>
            <a:chOff x="0" y="0"/>
            <a:chExt cx="4496745" cy="1341635"/>
          </a:xfrm>
        </p:grpSpPr>
        <p:grpSp>
          <p:nvGrpSpPr>
            <p:cNvPr id="2769" name="Google Shape;2769;p91"/>
            <p:cNvGrpSpPr/>
            <p:nvPr/>
          </p:nvGrpSpPr>
          <p:grpSpPr>
            <a:xfrm rot="2700000">
              <a:off x="196478" y="196478"/>
              <a:ext cx="948679" cy="948679"/>
              <a:chOff x="0" y="0"/>
              <a:chExt cx="812800" cy="812800"/>
            </a:xfrm>
          </p:grpSpPr>
          <p:sp>
            <p:nvSpPr>
              <p:cNvPr id="2770" name="Google Shape;2770;p9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9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2" name="Google Shape;2772;p91"/>
            <p:cNvGrpSpPr/>
            <p:nvPr/>
          </p:nvGrpSpPr>
          <p:grpSpPr>
            <a:xfrm rot="2700000">
              <a:off x="1248181" y="196478"/>
              <a:ext cx="948679" cy="948679"/>
              <a:chOff x="0" y="0"/>
              <a:chExt cx="812800" cy="812800"/>
            </a:xfrm>
          </p:grpSpPr>
          <p:sp>
            <p:nvSpPr>
              <p:cNvPr id="2773" name="Google Shape;2773;p9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9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5" name="Google Shape;2775;p91"/>
            <p:cNvGrpSpPr/>
            <p:nvPr/>
          </p:nvGrpSpPr>
          <p:grpSpPr>
            <a:xfrm rot="2700000">
              <a:off x="2299885" y="196478"/>
              <a:ext cx="948679" cy="948679"/>
              <a:chOff x="0" y="0"/>
              <a:chExt cx="812800" cy="812800"/>
            </a:xfrm>
          </p:grpSpPr>
          <p:sp>
            <p:nvSpPr>
              <p:cNvPr id="2776" name="Google Shape;2776;p9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7" name="Google Shape;2777;p9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78" name="Google Shape;2778;p91"/>
            <p:cNvGrpSpPr/>
            <p:nvPr/>
          </p:nvGrpSpPr>
          <p:grpSpPr>
            <a:xfrm rot="2700000">
              <a:off x="3351588" y="196478"/>
              <a:ext cx="948679" cy="948679"/>
              <a:chOff x="0" y="0"/>
              <a:chExt cx="812800" cy="812800"/>
            </a:xfrm>
          </p:grpSpPr>
          <p:sp>
            <p:nvSpPr>
              <p:cNvPr id="2779" name="Google Shape;2779;p91"/>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0" name="Google Shape;2780;p91"/>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781" name="Google Shape;2781;p91"/>
          <p:cNvGrpSpPr/>
          <p:nvPr/>
        </p:nvGrpSpPr>
        <p:grpSpPr>
          <a:xfrm>
            <a:off x="822108" y="822960"/>
            <a:ext cx="2933028" cy="713220"/>
            <a:chOff x="0" y="0"/>
            <a:chExt cx="3910704" cy="950960"/>
          </a:xfrm>
        </p:grpSpPr>
        <p:sp>
          <p:nvSpPr>
            <p:cNvPr id="2782" name="Google Shape;2782;p91"/>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3" name="Google Shape;2783;p91"/>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2784" name="Google Shape;2784;p91"/>
          <p:cNvSpPr txBox="1"/>
          <p:nvPr/>
        </p:nvSpPr>
        <p:spPr>
          <a:xfrm>
            <a:off x="1005218" y="2941655"/>
            <a:ext cx="5499837"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Decision Tree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788" name="Shape 2788"/>
        <p:cNvGrpSpPr/>
        <p:nvPr/>
      </p:nvGrpSpPr>
      <p:grpSpPr>
        <a:xfrm>
          <a:off x="0" y="0"/>
          <a:ext cx="0" cy="0"/>
          <a:chOff x="0" y="0"/>
          <a:chExt cx="0" cy="0"/>
        </a:xfrm>
      </p:grpSpPr>
      <p:grpSp>
        <p:nvGrpSpPr>
          <p:cNvPr id="2789" name="Google Shape;2789;p92"/>
          <p:cNvGrpSpPr/>
          <p:nvPr/>
        </p:nvGrpSpPr>
        <p:grpSpPr>
          <a:xfrm>
            <a:off x="513779" y="303372"/>
            <a:ext cx="6676549" cy="9680257"/>
            <a:chOff x="12700" y="0"/>
            <a:chExt cx="8902065" cy="12907009"/>
          </a:xfrm>
        </p:grpSpPr>
        <p:cxnSp>
          <p:nvCxnSpPr>
            <p:cNvPr id="2790" name="Google Shape;2790;p92"/>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91" name="Google Shape;2791;p92"/>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792" name="Google Shape;2792;p92"/>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793" name="Google Shape;2793;p92"/>
            <p:cNvGrpSpPr/>
            <p:nvPr/>
          </p:nvGrpSpPr>
          <p:grpSpPr>
            <a:xfrm>
              <a:off x="8423275" y="0"/>
              <a:ext cx="491490" cy="491490"/>
              <a:chOff x="0" y="0"/>
              <a:chExt cx="812800" cy="812800"/>
            </a:xfrm>
          </p:grpSpPr>
          <p:sp>
            <p:nvSpPr>
              <p:cNvPr id="2794" name="Google Shape;2794;p9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5" name="Google Shape;2795;p9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96" name="Google Shape;2796;p92"/>
            <p:cNvGrpSpPr/>
            <p:nvPr/>
          </p:nvGrpSpPr>
          <p:grpSpPr>
            <a:xfrm>
              <a:off x="8423275" y="12415519"/>
              <a:ext cx="491490" cy="491490"/>
              <a:chOff x="0" y="0"/>
              <a:chExt cx="812800" cy="812800"/>
            </a:xfrm>
          </p:grpSpPr>
          <p:sp>
            <p:nvSpPr>
              <p:cNvPr id="2797" name="Google Shape;2797;p9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8" name="Google Shape;2798;p9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799" name="Google Shape;2799;p92"/>
          <p:cNvSpPr txBox="1"/>
          <p:nvPr/>
        </p:nvSpPr>
        <p:spPr>
          <a:xfrm>
            <a:off x="822108" y="1336482"/>
            <a:ext cx="16735253" cy="7640921"/>
          </a:xfrm>
          <a:prstGeom prst="rect">
            <a:avLst/>
          </a:prstGeom>
          <a:noFill/>
          <a:ln>
            <a:noFill/>
          </a:ln>
        </p:spPr>
        <p:txBody>
          <a:bodyPr anchorCtr="0" anchor="t" bIns="0" lIns="0" spcFirstLastPara="1" rIns="0" wrap="square" tIns="0">
            <a:spAutoFit/>
          </a:bodyPr>
          <a:lstStyle/>
          <a:p>
            <a:pPr indent="0" lvl="0" marL="0" marR="0" rtl="0" algn="l">
              <a:lnSpc>
                <a:spcPct val="214028"/>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15300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There is no need to make initial assumptions about the laws of distribution as in statistics, and as a result the results of the analysis obtained are the most objective, "natural".</a:t>
            </a:r>
            <a:endParaRPr/>
          </a:p>
          <a:p>
            <a:pPr indent="0" lvl="0" marL="0" marR="0" rtl="0" algn="l">
              <a:lnSpc>
                <a:spcPct val="153004"/>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5300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It can help us classify data objects according to multi-layered, multi-class classifications, especially if the target variable is a complex quantitative distortion.</a:t>
            </a:r>
            <a:endParaRPr/>
          </a:p>
          <a:p>
            <a:pPr indent="0" lvl="0" marL="0" marR="0" rtl="0" algn="l">
              <a:lnSpc>
                <a:spcPct val="153004"/>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5300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Can be applied flexibly to target variables, target variables.</a:t>
            </a:r>
            <a:endParaRPr/>
          </a:p>
          <a:p>
            <a:pPr indent="0" lvl="0" marL="0" marR="0" rtl="0" algn="l">
              <a:lnSpc>
                <a:spcPct val="153004"/>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53004"/>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Delivers highly accurate forecast results, easy to implement, fast in training, no need to switch variables.</a:t>
            </a:r>
            <a:endParaRPr/>
          </a:p>
        </p:txBody>
      </p:sp>
      <p:grpSp>
        <p:nvGrpSpPr>
          <p:cNvPr id="2800" name="Google Shape;2800;p92"/>
          <p:cNvGrpSpPr/>
          <p:nvPr/>
        </p:nvGrpSpPr>
        <p:grpSpPr>
          <a:xfrm>
            <a:off x="14574882" y="8977403"/>
            <a:ext cx="3372558" cy="1006227"/>
            <a:chOff x="0" y="0"/>
            <a:chExt cx="4496745" cy="1341635"/>
          </a:xfrm>
        </p:grpSpPr>
        <p:grpSp>
          <p:nvGrpSpPr>
            <p:cNvPr id="2801" name="Google Shape;2801;p92"/>
            <p:cNvGrpSpPr/>
            <p:nvPr/>
          </p:nvGrpSpPr>
          <p:grpSpPr>
            <a:xfrm rot="2700000">
              <a:off x="196478" y="196478"/>
              <a:ext cx="948679" cy="948679"/>
              <a:chOff x="0" y="0"/>
              <a:chExt cx="812800" cy="812800"/>
            </a:xfrm>
          </p:grpSpPr>
          <p:sp>
            <p:nvSpPr>
              <p:cNvPr id="2802" name="Google Shape;2802;p9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3" name="Google Shape;2803;p9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04" name="Google Shape;2804;p92"/>
            <p:cNvGrpSpPr/>
            <p:nvPr/>
          </p:nvGrpSpPr>
          <p:grpSpPr>
            <a:xfrm rot="2700000">
              <a:off x="1248181" y="196478"/>
              <a:ext cx="948679" cy="948679"/>
              <a:chOff x="0" y="0"/>
              <a:chExt cx="812800" cy="812800"/>
            </a:xfrm>
          </p:grpSpPr>
          <p:sp>
            <p:nvSpPr>
              <p:cNvPr id="2805" name="Google Shape;2805;p9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9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07" name="Google Shape;2807;p92"/>
            <p:cNvGrpSpPr/>
            <p:nvPr/>
          </p:nvGrpSpPr>
          <p:grpSpPr>
            <a:xfrm rot="2700000">
              <a:off x="2299885" y="196478"/>
              <a:ext cx="948679" cy="948679"/>
              <a:chOff x="0" y="0"/>
              <a:chExt cx="812800" cy="812800"/>
            </a:xfrm>
          </p:grpSpPr>
          <p:sp>
            <p:nvSpPr>
              <p:cNvPr id="2808" name="Google Shape;2808;p9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9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10" name="Google Shape;2810;p92"/>
            <p:cNvGrpSpPr/>
            <p:nvPr/>
          </p:nvGrpSpPr>
          <p:grpSpPr>
            <a:xfrm rot="2700000">
              <a:off x="3351588" y="196478"/>
              <a:ext cx="948679" cy="948679"/>
              <a:chOff x="0" y="0"/>
              <a:chExt cx="812800" cy="812800"/>
            </a:xfrm>
          </p:grpSpPr>
          <p:sp>
            <p:nvSpPr>
              <p:cNvPr id="2811" name="Google Shape;2811;p92"/>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2" name="Google Shape;2812;p92"/>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813" name="Google Shape;2813;p92"/>
          <p:cNvGrpSpPr/>
          <p:nvPr/>
        </p:nvGrpSpPr>
        <p:grpSpPr>
          <a:xfrm>
            <a:off x="822108" y="822960"/>
            <a:ext cx="2933028" cy="713220"/>
            <a:chOff x="0" y="0"/>
            <a:chExt cx="3910704" cy="950960"/>
          </a:xfrm>
        </p:grpSpPr>
        <p:sp>
          <p:nvSpPr>
            <p:cNvPr id="2814" name="Google Shape;2814;p92"/>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92"/>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819" name="Shape 2819"/>
        <p:cNvGrpSpPr/>
        <p:nvPr/>
      </p:nvGrpSpPr>
      <p:grpSpPr>
        <a:xfrm>
          <a:off x="0" y="0"/>
          <a:ext cx="0" cy="0"/>
          <a:chOff x="0" y="0"/>
          <a:chExt cx="0" cy="0"/>
        </a:xfrm>
      </p:grpSpPr>
      <p:grpSp>
        <p:nvGrpSpPr>
          <p:cNvPr id="2820" name="Google Shape;2820;p93"/>
          <p:cNvGrpSpPr/>
          <p:nvPr/>
        </p:nvGrpSpPr>
        <p:grpSpPr>
          <a:xfrm>
            <a:off x="513779" y="303372"/>
            <a:ext cx="6676549" cy="9680257"/>
            <a:chOff x="12700" y="0"/>
            <a:chExt cx="8902065" cy="12907009"/>
          </a:xfrm>
        </p:grpSpPr>
        <p:cxnSp>
          <p:nvCxnSpPr>
            <p:cNvPr id="2821" name="Google Shape;2821;p93"/>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22" name="Google Shape;2822;p93"/>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23" name="Google Shape;2823;p93"/>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824" name="Google Shape;2824;p93"/>
            <p:cNvGrpSpPr/>
            <p:nvPr/>
          </p:nvGrpSpPr>
          <p:grpSpPr>
            <a:xfrm>
              <a:off x="8423275" y="0"/>
              <a:ext cx="491490" cy="491490"/>
              <a:chOff x="0" y="0"/>
              <a:chExt cx="812800" cy="812800"/>
            </a:xfrm>
          </p:grpSpPr>
          <p:sp>
            <p:nvSpPr>
              <p:cNvPr id="2825" name="Google Shape;2825;p9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6" name="Google Shape;2826;p9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27" name="Google Shape;2827;p93"/>
            <p:cNvGrpSpPr/>
            <p:nvPr/>
          </p:nvGrpSpPr>
          <p:grpSpPr>
            <a:xfrm>
              <a:off x="8423275" y="12415519"/>
              <a:ext cx="491490" cy="491490"/>
              <a:chOff x="0" y="0"/>
              <a:chExt cx="812800" cy="812800"/>
            </a:xfrm>
          </p:grpSpPr>
          <p:sp>
            <p:nvSpPr>
              <p:cNvPr id="2828" name="Google Shape;2828;p93"/>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93"/>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830" name="Google Shape;2830;p93"/>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1" name="Google Shape;2831;p93"/>
          <p:cNvSpPr txBox="1"/>
          <p:nvPr/>
        </p:nvSpPr>
        <p:spPr>
          <a:xfrm>
            <a:off x="504254" y="2175988"/>
            <a:ext cx="17869393" cy="5961589"/>
          </a:xfrm>
          <a:prstGeom prst="rect">
            <a:avLst/>
          </a:prstGeom>
          <a:noFill/>
          <a:ln>
            <a:noFill/>
          </a:ln>
        </p:spPr>
        <p:txBody>
          <a:bodyPr anchorCtr="0" anchor="t" bIns="0" lIns="0" spcFirstLastPara="1" rIns="0" wrap="square" tIns="0">
            <a:spAutoFit/>
          </a:bodyPr>
          <a:lstStyle/>
          <a:p>
            <a:pPr indent="0" lvl="0" marL="0" marR="0" rtl="0" algn="l">
              <a:lnSpc>
                <a:spcPct val="214028"/>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179000"/>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 - Easy to interpret or explain to listeners, viewers who want to understand the results of analysis but have no knowledge of data science.</a:t>
            </a:r>
            <a:endParaRPr/>
          </a:p>
          <a:p>
            <a:pPr indent="0" lvl="0" marL="0" marR="0" rtl="0" algn="l">
              <a:lnSpc>
                <a:spcPct val="179000"/>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79000"/>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Articulate the connection between variables and data attributes in the most intuitive way.</a:t>
            </a:r>
            <a:endParaRPr/>
          </a:p>
          <a:p>
            <a:pPr indent="0" lvl="0" marL="0" marR="0" rtl="0" algn="l">
              <a:lnSpc>
                <a:spcPct val="179000"/>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79000"/>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In addition to economics, finance, decision tree algorithms can be applied in the fields of health, agriculture, biology.</a:t>
            </a:r>
            <a:endParaRPr/>
          </a:p>
        </p:txBody>
      </p:sp>
      <p:grpSp>
        <p:nvGrpSpPr>
          <p:cNvPr id="2832" name="Google Shape;2832;p93"/>
          <p:cNvGrpSpPr/>
          <p:nvPr/>
        </p:nvGrpSpPr>
        <p:grpSpPr>
          <a:xfrm>
            <a:off x="14574882" y="8977403"/>
            <a:ext cx="3372558" cy="1006227"/>
            <a:chOff x="0" y="0"/>
            <a:chExt cx="4496745" cy="1341635"/>
          </a:xfrm>
        </p:grpSpPr>
        <p:grpSp>
          <p:nvGrpSpPr>
            <p:cNvPr id="2833" name="Google Shape;2833;p93"/>
            <p:cNvGrpSpPr/>
            <p:nvPr/>
          </p:nvGrpSpPr>
          <p:grpSpPr>
            <a:xfrm rot="2700000">
              <a:off x="196478" y="196478"/>
              <a:ext cx="948679" cy="948679"/>
              <a:chOff x="0" y="0"/>
              <a:chExt cx="812800" cy="812800"/>
            </a:xfrm>
          </p:grpSpPr>
          <p:sp>
            <p:nvSpPr>
              <p:cNvPr id="2834" name="Google Shape;2834;p9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5" name="Google Shape;2835;p9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36" name="Google Shape;2836;p93"/>
            <p:cNvGrpSpPr/>
            <p:nvPr/>
          </p:nvGrpSpPr>
          <p:grpSpPr>
            <a:xfrm rot="2700000">
              <a:off x="1248181" y="196478"/>
              <a:ext cx="948679" cy="948679"/>
              <a:chOff x="0" y="0"/>
              <a:chExt cx="812800" cy="812800"/>
            </a:xfrm>
          </p:grpSpPr>
          <p:sp>
            <p:nvSpPr>
              <p:cNvPr id="2837" name="Google Shape;2837;p9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8" name="Google Shape;2838;p9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39" name="Google Shape;2839;p93"/>
            <p:cNvGrpSpPr/>
            <p:nvPr/>
          </p:nvGrpSpPr>
          <p:grpSpPr>
            <a:xfrm rot="2700000">
              <a:off x="2299885" y="196478"/>
              <a:ext cx="948679" cy="948679"/>
              <a:chOff x="0" y="0"/>
              <a:chExt cx="812800" cy="812800"/>
            </a:xfrm>
          </p:grpSpPr>
          <p:sp>
            <p:nvSpPr>
              <p:cNvPr id="2840" name="Google Shape;2840;p9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9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2" name="Google Shape;2842;p93"/>
            <p:cNvGrpSpPr/>
            <p:nvPr/>
          </p:nvGrpSpPr>
          <p:grpSpPr>
            <a:xfrm rot="2700000">
              <a:off x="3351588" y="196478"/>
              <a:ext cx="948679" cy="948679"/>
              <a:chOff x="0" y="0"/>
              <a:chExt cx="812800" cy="812800"/>
            </a:xfrm>
          </p:grpSpPr>
          <p:sp>
            <p:nvSpPr>
              <p:cNvPr id="2843" name="Google Shape;2843;p93"/>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4" name="Google Shape;2844;p93"/>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845" name="Google Shape;2845;p93"/>
          <p:cNvGrpSpPr/>
          <p:nvPr/>
        </p:nvGrpSpPr>
        <p:grpSpPr>
          <a:xfrm>
            <a:off x="822108" y="822960"/>
            <a:ext cx="2933028" cy="713220"/>
            <a:chOff x="0" y="0"/>
            <a:chExt cx="3910704" cy="950960"/>
          </a:xfrm>
        </p:grpSpPr>
        <p:sp>
          <p:nvSpPr>
            <p:cNvPr id="2846" name="Google Shape;2846;p93"/>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93"/>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851" name="Shape 2851"/>
        <p:cNvGrpSpPr/>
        <p:nvPr/>
      </p:nvGrpSpPr>
      <p:grpSpPr>
        <a:xfrm>
          <a:off x="0" y="0"/>
          <a:ext cx="0" cy="0"/>
          <a:chOff x="0" y="0"/>
          <a:chExt cx="0" cy="0"/>
        </a:xfrm>
      </p:grpSpPr>
      <p:grpSp>
        <p:nvGrpSpPr>
          <p:cNvPr id="2852" name="Google Shape;2852;p94"/>
          <p:cNvGrpSpPr/>
          <p:nvPr/>
        </p:nvGrpSpPr>
        <p:grpSpPr>
          <a:xfrm>
            <a:off x="513779" y="303372"/>
            <a:ext cx="6676549" cy="9680257"/>
            <a:chOff x="12700" y="0"/>
            <a:chExt cx="8902065" cy="12907009"/>
          </a:xfrm>
        </p:grpSpPr>
        <p:cxnSp>
          <p:nvCxnSpPr>
            <p:cNvPr id="2853" name="Google Shape;2853;p94"/>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54" name="Google Shape;2854;p94"/>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55" name="Google Shape;2855;p94"/>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856" name="Google Shape;2856;p94"/>
            <p:cNvGrpSpPr/>
            <p:nvPr/>
          </p:nvGrpSpPr>
          <p:grpSpPr>
            <a:xfrm>
              <a:off x="8423275" y="0"/>
              <a:ext cx="491490" cy="491490"/>
              <a:chOff x="0" y="0"/>
              <a:chExt cx="812800" cy="812800"/>
            </a:xfrm>
          </p:grpSpPr>
          <p:sp>
            <p:nvSpPr>
              <p:cNvPr id="2857" name="Google Shape;2857;p9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8" name="Google Shape;2858;p9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59" name="Google Shape;2859;p94"/>
            <p:cNvGrpSpPr/>
            <p:nvPr/>
          </p:nvGrpSpPr>
          <p:grpSpPr>
            <a:xfrm>
              <a:off x="8423275" y="12415519"/>
              <a:ext cx="491490" cy="491490"/>
              <a:chOff x="0" y="0"/>
              <a:chExt cx="812800" cy="812800"/>
            </a:xfrm>
          </p:grpSpPr>
          <p:sp>
            <p:nvSpPr>
              <p:cNvPr id="2860" name="Google Shape;2860;p94"/>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94"/>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862" name="Google Shape;2862;p94"/>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94"/>
          <p:cNvSpPr txBox="1"/>
          <p:nvPr/>
        </p:nvSpPr>
        <p:spPr>
          <a:xfrm>
            <a:off x="822108" y="1997470"/>
            <a:ext cx="16735253" cy="612061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100F0D"/>
                </a:solidFill>
                <a:latin typeface="Arial"/>
                <a:ea typeface="Arial"/>
                <a:cs typeface="Arial"/>
                <a:sym typeface="Arial"/>
              </a:rPr>
              <a:t>Limitations</a:t>
            </a:r>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 decision tree algorithm works effectively on a simple dataset that has few data variables that relate to each other, and vice versa if applied to complex datasets.</a:t>
            </a:r>
            <a:endParaRPr/>
          </a:p>
          <a:p>
            <a:pPr indent="0" lvl="0" marL="0" marR="0" rtl="0" algn="l">
              <a:lnSpc>
                <a:spcPct val="140006"/>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When applied with complex datasets, many different variables and attributes can lead to overfitting patterns, which are too consistent with training data leading to the problem of not giving accurate classification results when applied to test data, and new data.</a:t>
            </a:r>
            <a:endParaRPr/>
          </a:p>
          <a:p>
            <a:pPr indent="0" lvl="0" marL="0" marR="0" rtl="0" algn="l">
              <a:lnSpc>
                <a:spcPct val="140006"/>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 variance value is high, when there is a small change in the dataset can affect the structure of the model.</a:t>
            </a:r>
            <a:endParaRPr/>
          </a:p>
        </p:txBody>
      </p:sp>
      <p:grpSp>
        <p:nvGrpSpPr>
          <p:cNvPr id="2864" name="Google Shape;2864;p94"/>
          <p:cNvGrpSpPr/>
          <p:nvPr/>
        </p:nvGrpSpPr>
        <p:grpSpPr>
          <a:xfrm>
            <a:off x="14574882" y="8977403"/>
            <a:ext cx="3372558" cy="1006227"/>
            <a:chOff x="0" y="0"/>
            <a:chExt cx="4496745" cy="1341635"/>
          </a:xfrm>
        </p:grpSpPr>
        <p:grpSp>
          <p:nvGrpSpPr>
            <p:cNvPr id="2865" name="Google Shape;2865;p94"/>
            <p:cNvGrpSpPr/>
            <p:nvPr/>
          </p:nvGrpSpPr>
          <p:grpSpPr>
            <a:xfrm rot="2700000">
              <a:off x="196478" y="196478"/>
              <a:ext cx="948679" cy="948679"/>
              <a:chOff x="0" y="0"/>
              <a:chExt cx="812800" cy="812800"/>
            </a:xfrm>
          </p:grpSpPr>
          <p:sp>
            <p:nvSpPr>
              <p:cNvPr id="2866" name="Google Shape;2866;p9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9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68" name="Google Shape;2868;p94"/>
            <p:cNvGrpSpPr/>
            <p:nvPr/>
          </p:nvGrpSpPr>
          <p:grpSpPr>
            <a:xfrm rot="2700000">
              <a:off x="1248181" y="196478"/>
              <a:ext cx="948679" cy="948679"/>
              <a:chOff x="0" y="0"/>
              <a:chExt cx="812800" cy="812800"/>
            </a:xfrm>
          </p:grpSpPr>
          <p:sp>
            <p:nvSpPr>
              <p:cNvPr id="2869" name="Google Shape;2869;p9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9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71" name="Google Shape;2871;p94"/>
            <p:cNvGrpSpPr/>
            <p:nvPr/>
          </p:nvGrpSpPr>
          <p:grpSpPr>
            <a:xfrm rot="2700000">
              <a:off x="2299885" y="196478"/>
              <a:ext cx="948679" cy="948679"/>
              <a:chOff x="0" y="0"/>
              <a:chExt cx="812800" cy="812800"/>
            </a:xfrm>
          </p:grpSpPr>
          <p:sp>
            <p:nvSpPr>
              <p:cNvPr id="2872" name="Google Shape;2872;p9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3" name="Google Shape;2873;p9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74" name="Google Shape;2874;p94"/>
            <p:cNvGrpSpPr/>
            <p:nvPr/>
          </p:nvGrpSpPr>
          <p:grpSpPr>
            <a:xfrm rot="2700000">
              <a:off x="3351588" y="196478"/>
              <a:ext cx="948679" cy="948679"/>
              <a:chOff x="0" y="0"/>
              <a:chExt cx="812800" cy="812800"/>
            </a:xfrm>
          </p:grpSpPr>
          <p:sp>
            <p:nvSpPr>
              <p:cNvPr id="2875" name="Google Shape;2875;p94"/>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6" name="Google Shape;2876;p94"/>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877" name="Google Shape;2877;p94"/>
          <p:cNvGrpSpPr/>
          <p:nvPr/>
        </p:nvGrpSpPr>
        <p:grpSpPr>
          <a:xfrm>
            <a:off x="822108" y="822960"/>
            <a:ext cx="2933028" cy="713220"/>
            <a:chOff x="0" y="0"/>
            <a:chExt cx="3910704" cy="950960"/>
          </a:xfrm>
        </p:grpSpPr>
        <p:sp>
          <p:nvSpPr>
            <p:cNvPr id="2878" name="Google Shape;2878;p94"/>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9" name="Google Shape;2879;p94"/>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883" name="Shape 2883"/>
        <p:cNvGrpSpPr/>
        <p:nvPr/>
      </p:nvGrpSpPr>
      <p:grpSpPr>
        <a:xfrm>
          <a:off x="0" y="0"/>
          <a:ext cx="0" cy="0"/>
          <a:chOff x="0" y="0"/>
          <a:chExt cx="0" cy="0"/>
        </a:xfrm>
      </p:grpSpPr>
      <p:grpSp>
        <p:nvGrpSpPr>
          <p:cNvPr id="2884" name="Google Shape;2884;p95"/>
          <p:cNvGrpSpPr/>
          <p:nvPr/>
        </p:nvGrpSpPr>
        <p:grpSpPr>
          <a:xfrm>
            <a:off x="513779" y="303372"/>
            <a:ext cx="6676549" cy="9680257"/>
            <a:chOff x="12700" y="0"/>
            <a:chExt cx="8902065" cy="12907009"/>
          </a:xfrm>
        </p:grpSpPr>
        <p:cxnSp>
          <p:nvCxnSpPr>
            <p:cNvPr id="2885" name="Google Shape;2885;p95"/>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86" name="Google Shape;2886;p95"/>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887" name="Google Shape;2887;p95"/>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888" name="Google Shape;2888;p95"/>
            <p:cNvGrpSpPr/>
            <p:nvPr/>
          </p:nvGrpSpPr>
          <p:grpSpPr>
            <a:xfrm>
              <a:off x="8423275" y="0"/>
              <a:ext cx="491490" cy="491490"/>
              <a:chOff x="0" y="0"/>
              <a:chExt cx="812800" cy="812800"/>
            </a:xfrm>
          </p:grpSpPr>
          <p:sp>
            <p:nvSpPr>
              <p:cNvPr id="2889" name="Google Shape;2889;p9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9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91" name="Google Shape;2891;p95"/>
            <p:cNvGrpSpPr/>
            <p:nvPr/>
          </p:nvGrpSpPr>
          <p:grpSpPr>
            <a:xfrm>
              <a:off x="8423275" y="12415519"/>
              <a:ext cx="491490" cy="491490"/>
              <a:chOff x="0" y="0"/>
              <a:chExt cx="812800" cy="812800"/>
            </a:xfrm>
          </p:grpSpPr>
          <p:sp>
            <p:nvSpPr>
              <p:cNvPr id="2892" name="Google Shape;2892;p95"/>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3" name="Google Shape;2893;p95"/>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894" name="Google Shape;2894;p95"/>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95"/>
          <p:cNvSpPr txBox="1"/>
          <p:nvPr/>
        </p:nvSpPr>
        <p:spPr>
          <a:xfrm>
            <a:off x="680522" y="2058657"/>
            <a:ext cx="17018788" cy="612061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100F0D"/>
                </a:solidFill>
                <a:latin typeface="Arial"/>
                <a:ea typeface="Arial"/>
                <a:cs typeface="Arial"/>
                <a:sym typeface="Arial"/>
              </a:rPr>
              <a:t>Limitations</a:t>
            </a:r>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The tree algorithm decides to apply only to classification trees if misclassification can lead to serious mistakes.</a:t>
            </a:r>
            <a:endParaRPr/>
          </a:p>
          <a:p>
            <a:pPr indent="0" lvl="0" marL="0" marR="0" rtl="0" algn="l">
              <a:lnSpc>
                <a:spcPct val="140006"/>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The tree algorithm decides whether it is likely to be "biased" or biased if the dataset is not balanced.</a:t>
            </a:r>
            <a:endParaRPr/>
          </a:p>
          <a:p>
            <a:pPr indent="0" lvl="0" marL="0" marR="0" rtl="0" algn="l">
              <a:lnSpc>
                <a:spcPct val="140006"/>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Training and testing datasets must be perfectly prepared, good quality must be balanced in layers, groups in target variables.</a:t>
            </a:r>
            <a:endParaRPr/>
          </a:p>
          <a:p>
            <a:pPr indent="0" lvl="0" marL="0" marR="0" rtl="0" algn="l">
              <a:lnSpc>
                <a:spcPct val="140006"/>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40006"/>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There is no technical "support" or "reverse query" capability.</a:t>
            </a:r>
            <a:endParaRPr/>
          </a:p>
        </p:txBody>
      </p:sp>
      <p:grpSp>
        <p:nvGrpSpPr>
          <p:cNvPr id="2896" name="Google Shape;2896;p95"/>
          <p:cNvGrpSpPr/>
          <p:nvPr/>
        </p:nvGrpSpPr>
        <p:grpSpPr>
          <a:xfrm>
            <a:off x="14574882" y="8977403"/>
            <a:ext cx="3372558" cy="1006227"/>
            <a:chOff x="0" y="0"/>
            <a:chExt cx="4496745" cy="1341635"/>
          </a:xfrm>
        </p:grpSpPr>
        <p:grpSp>
          <p:nvGrpSpPr>
            <p:cNvPr id="2897" name="Google Shape;2897;p95"/>
            <p:cNvGrpSpPr/>
            <p:nvPr/>
          </p:nvGrpSpPr>
          <p:grpSpPr>
            <a:xfrm rot="2700000">
              <a:off x="196478" y="196478"/>
              <a:ext cx="948679" cy="948679"/>
              <a:chOff x="0" y="0"/>
              <a:chExt cx="812800" cy="812800"/>
            </a:xfrm>
          </p:grpSpPr>
          <p:sp>
            <p:nvSpPr>
              <p:cNvPr id="2898" name="Google Shape;2898;p9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9" name="Google Shape;2899;p9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0" name="Google Shape;2900;p95"/>
            <p:cNvGrpSpPr/>
            <p:nvPr/>
          </p:nvGrpSpPr>
          <p:grpSpPr>
            <a:xfrm rot="2700000">
              <a:off x="1248181" y="196478"/>
              <a:ext cx="948679" cy="948679"/>
              <a:chOff x="0" y="0"/>
              <a:chExt cx="812800" cy="812800"/>
            </a:xfrm>
          </p:grpSpPr>
          <p:sp>
            <p:nvSpPr>
              <p:cNvPr id="2901" name="Google Shape;2901;p9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9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3" name="Google Shape;2903;p95"/>
            <p:cNvGrpSpPr/>
            <p:nvPr/>
          </p:nvGrpSpPr>
          <p:grpSpPr>
            <a:xfrm rot="2700000">
              <a:off x="2299885" y="196478"/>
              <a:ext cx="948679" cy="948679"/>
              <a:chOff x="0" y="0"/>
              <a:chExt cx="812800" cy="812800"/>
            </a:xfrm>
          </p:grpSpPr>
          <p:sp>
            <p:nvSpPr>
              <p:cNvPr id="2904" name="Google Shape;2904;p9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9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06" name="Google Shape;2906;p95"/>
            <p:cNvGrpSpPr/>
            <p:nvPr/>
          </p:nvGrpSpPr>
          <p:grpSpPr>
            <a:xfrm rot="2700000">
              <a:off x="3351588" y="196478"/>
              <a:ext cx="948679" cy="948679"/>
              <a:chOff x="0" y="0"/>
              <a:chExt cx="812800" cy="812800"/>
            </a:xfrm>
          </p:grpSpPr>
          <p:sp>
            <p:nvSpPr>
              <p:cNvPr id="2907" name="Google Shape;2907;p95"/>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8" name="Google Shape;2908;p95"/>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909" name="Google Shape;2909;p95"/>
          <p:cNvGrpSpPr/>
          <p:nvPr/>
        </p:nvGrpSpPr>
        <p:grpSpPr>
          <a:xfrm>
            <a:off x="822108" y="822960"/>
            <a:ext cx="2933028" cy="713220"/>
            <a:chOff x="0" y="0"/>
            <a:chExt cx="3910704" cy="950960"/>
          </a:xfrm>
        </p:grpSpPr>
        <p:sp>
          <p:nvSpPr>
            <p:cNvPr id="2910" name="Google Shape;2910;p95"/>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1" name="Google Shape;2911;p95"/>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915" name="Shape 2915"/>
        <p:cNvGrpSpPr/>
        <p:nvPr/>
      </p:nvGrpSpPr>
      <p:grpSpPr>
        <a:xfrm>
          <a:off x="0" y="0"/>
          <a:ext cx="0" cy="0"/>
          <a:chOff x="0" y="0"/>
          <a:chExt cx="0" cy="0"/>
        </a:xfrm>
      </p:grpSpPr>
      <p:grpSp>
        <p:nvGrpSpPr>
          <p:cNvPr id="2916" name="Google Shape;2916;p96"/>
          <p:cNvGrpSpPr/>
          <p:nvPr/>
        </p:nvGrpSpPr>
        <p:grpSpPr>
          <a:xfrm>
            <a:off x="513779" y="303372"/>
            <a:ext cx="6676549" cy="9680257"/>
            <a:chOff x="12700" y="0"/>
            <a:chExt cx="8902065" cy="12907009"/>
          </a:xfrm>
        </p:grpSpPr>
        <p:cxnSp>
          <p:nvCxnSpPr>
            <p:cNvPr id="2917" name="Google Shape;2917;p96"/>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18" name="Google Shape;2918;p96"/>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19" name="Google Shape;2919;p96"/>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920" name="Google Shape;2920;p96"/>
            <p:cNvGrpSpPr/>
            <p:nvPr/>
          </p:nvGrpSpPr>
          <p:grpSpPr>
            <a:xfrm>
              <a:off x="8423275" y="0"/>
              <a:ext cx="491490" cy="491490"/>
              <a:chOff x="0" y="0"/>
              <a:chExt cx="812800" cy="812800"/>
            </a:xfrm>
          </p:grpSpPr>
          <p:sp>
            <p:nvSpPr>
              <p:cNvPr id="2921" name="Google Shape;2921;p9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9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23" name="Google Shape;2923;p96"/>
            <p:cNvGrpSpPr/>
            <p:nvPr/>
          </p:nvGrpSpPr>
          <p:grpSpPr>
            <a:xfrm>
              <a:off x="8423275" y="12415519"/>
              <a:ext cx="491490" cy="491490"/>
              <a:chOff x="0" y="0"/>
              <a:chExt cx="812800" cy="812800"/>
            </a:xfrm>
          </p:grpSpPr>
          <p:sp>
            <p:nvSpPr>
              <p:cNvPr id="2924" name="Google Shape;2924;p96"/>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5" name="Google Shape;2925;p96"/>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926" name="Google Shape;2926;p96"/>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7" name="Google Shape;2927;p96"/>
          <p:cNvSpPr txBox="1"/>
          <p:nvPr/>
        </p:nvSpPr>
        <p:spPr>
          <a:xfrm>
            <a:off x="1212187" y="2440847"/>
            <a:ext cx="16735253" cy="5786531"/>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Advantages</a:t>
            </a:r>
            <a:endParaRPr/>
          </a:p>
          <a:p>
            <a:pPr indent="0" lvl="0" marL="0" marR="0" rtl="0" algn="l">
              <a:lnSpc>
                <a:spcPct val="206009"/>
              </a:lnSpc>
              <a:spcBef>
                <a:spcPts val="0"/>
              </a:spcBef>
              <a:spcAft>
                <a:spcPts val="0"/>
              </a:spcAft>
              <a:buNone/>
            </a:pPr>
            <a:r>
              <a:rPr lang="en-US" sz="3062">
                <a:solidFill>
                  <a:srgbClr val="100F0D"/>
                </a:solidFill>
                <a:latin typeface="Arial"/>
                <a:ea typeface="Arial"/>
                <a:cs typeface="Arial"/>
                <a:sym typeface="Arial"/>
              </a:rPr>
              <a:t> Random Forest has several advantages that contribute to its popularity and effectiveness in machine learning tasks.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Robustness: Random Forest is robust against overfitting, which occurs when a model performs well on training data but fails to generalize to new, unseen data. The algorithm's ensemble approach, combined with bootstrapping and feature randomness, helps to reduce overfitting and improve generalization performance.</a:t>
            </a:r>
            <a:endParaRPr/>
          </a:p>
        </p:txBody>
      </p:sp>
      <p:grpSp>
        <p:nvGrpSpPr>
          <p:cNvPr id="2928" name="Google Shape;2928;p96"/>
          <p:cNvGrpSpPr/>
          <p:nvPr/>
        </p:nvGrpSpPr>
        <p:grpSpPr>
          <a:xfrm>
            <a:off x="14574882" y="8977403"/>
            <a:ext cx="3372558" cy="1006227"/>
            <a:chOff x="0" y="0"/>
            <a:chExt cx="4496745" cy="1341635"/>
          </a:xfrm>
        </p:grpSpPr>
        <p:grpSp>
          <p:nvGrpSpPr>
            <p:cNvPr id="2929" name="Google Shape;2929;p96"/>
            <p:cNvGrpSpPr/>
            <p:nvPr/>
          </p:nvGrpSpPr>
          <p:grpSpPr>
            <a:xfrm rot="2700000">
              <a:off x="196478" y="196478"/>
              <a:ext cx="948679" cy="948679"/>
              <a:chOff x="0" y="0"/>
              <a:chExt cx="812800" cy="812800"/>
            </a:xfrm>
          </p:grpSpPr>
          <p:sp>
            <p:nvSpPr>
              <p:cNvPr id="2930" name="Google Shape;2930;p9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9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2" name="Google Shape;2932;p96"/>
            <p:cNvGrpSpPr/>
            <p:nvPr/>
          </p:nvGrpSpPr>
          <p:grpSpPr>
            <a:xfrm rot="2700000">
              <a:off x="1248181" y="196478"/>
              <a:ext cx="948679" cy="948679"/>
              <a:chOff x="0" y="0"/>
              <a:chExt cx="812800" cy="812800"/>
            </a:xfrm>
          </p:grpSpPr>
          <p:sp>
            <p:nvSpPr>
              <p:cNvPr id="2933" name="Google Shape;2933;p9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4" name="Google Shape;2934;p9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5" name="Google Shape;2935;p96"/>
            <p:cNvGrpSpPr/>
            <p:nvPr/>
          </p:nvGrpSpPr>
          <p:grpSpPr>
            <a:xfrm rot="2700000">
              <a:off x="2299885" y="196478"/>
              <a:ext cx="948679" cy="948679"/>
              <a:chOff x="0" y="0"/>
              <a:chExt cx="812800" cy="812800"/>
            </a:xfrm>
          </p:grpSpPr>
          <p:sp>
            <p:nvSpPr>
              <p:cNvPr id="2936" name="Google Shape;2936;p9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9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8" name="Google Shape;2938;p96"/>
            <p:cNvGrpSpPr/>
            <p:nvPr/>
          </p:nvGrpSpPr>
          <p:grpSpPr>
            <a:xfrm rot="2700000">
              <a:off x="3351588" y="196478"/>
              <a:ext cx="948679" cy="948679"/>
              <a:chOff x="0" y="0"/>
              <a:chExt cx="812800" cy="812800"/>
            </a:xfrm>
          </p:grpSpPr>
          <p:sp>
            <p:nvSpPr>
              <p:cNvPr id="2939" name="Google Shape;2939;p96"/>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0" name="Google Shape;2940;p96"/>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941" name="Google Shape;2941;p96"/>
          <p:cNvGrpSpPr/>
          <p:nvPr/>
        </p:nvGrpSpPr>
        <p:grpSpPr>
          <a:xfrm>
            <a:off x="822108" y="822960"/>
            <a:ext cx="2933028" cy="713220"/>
            <a:chOff x="0" y="0"/>
            <a:chExt cx="3910704" cy="950960"/>
          </a:xfrm>
        </p:grpSpPr>
        <p:sp>
          <p:nvSpPr>
            <p:cNvPr id="2942" name="Google Shape;2942;p96"/>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96"/>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
        <p:nvSpPr>
          <p:cNvPr id="2944" name="Google Shape;2944;p96"/>
          <p:cNvSpPr txBox="1"/>
          <p:nvPr/>
        </p:nvSpPr>
        <p:spPr>
          <a:xfrm>
            <a:off x="1005218" y="1749349"/>
            <a:ext cx="6908375" cy="962025"/>
          </a:xfrm>
          <a:prstGeom prst="rect">
            <a:avLst/>
          </a:prstGeom>
          <a:noFill/>
          <a:ln>
            <a:noFill/>
          </a:ln>
        </p:spPr>
        <p:txBody>
          <a:bodyPr anchorCtr="0" anchor="t" bIns="0" lIns="0" spcFirstLastPara="1" rIns="0" wrap="square" tIns="0">
            <a:spAutoFit/>
          </a:bodyPr>
          <a:lstStyle/>
          <a:p>
            <a:pPr indent="0" lvl="0" marL="0" marR="0" rtl="0" algn="ctr">
              <a:lnSpc>
                <a:spcPct val="119996"/>
              </a:lnSpc>
              <a:spcBef>
                <a:spcPts val="0"/>
              </a:spcBef>
              <a:spcAft>
                <a:spcPts val="0"/>
              </a:spcAft>
              <a:buNone/>
            </a:pPr>
            <a:r>
              <a:rPr lang="en-US" sz="6261">
                <a:solidFill>
                  <a:srgbClr val="0C5D21"/>
                </a:solidFill>
                <a:latin typeface="Arial"/>
                <a:ea typeface="Arial"/>
                <a:cs typeface="Arial"/>
                <a:sym typeface="Arial"/>
              </a:rPr>
              <a:t>Random Forest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948" name="Shape 2948"/>
        <p:cNvGrpSpPr/>
        <p:nvPr/>
      </p:nvGrpSpPr>
      <p:grpSpPr>
        <a:xfrm>
          <a:off x="0" y="0"/>
          <a:ext cx="0" cy="0"/>
          <a:chOff x="0" y="0"/>
          <a:chExt cx="0" cy="0"/>
        </a:xfrm>
      </p:grpSpPr>
      <p:grpSp>
        <p:nvGrpSpPr>
          <p:cNvPr id="2949" name="Google Shape;2949;p97"/>
          <p:cNvGrpSpPr/>
          <p:nvPr/>
        </p:nvGrpSpPr>
        <p:grpSpPr>
          <a:xfrm>
            <a:off x="513779" y="303372"/>
            <a:ext cx="6676549" cy="9680257"/>
            <a:chOff x="12700" y="0"/>
            <a:chExt cx="8902065" cy="12907009"/>
          </a:xfrm>
        </p:grpSpPr>
        <p:cxnSp>
          <p:nvCxnSpPr>
            <p:cNvPr id="2950" name="Google Shape;2950;p97"/>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51" name="Google Shape;2951;p97"/>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52" name="Google Shape;2952;p97"/>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953" name="Google Shape;2953;p97"/>
            <p:cNvGrpSpPr/>
            <p:nvPr/>
          </p:nvGrpSpPr>
          <p:grpSpPr>
            <a:xfrm>
              <a:off x="8423275" y="0"/>
              <a:ext cx="491490" cy="491490"/>
              <a:chOff x="0" y="0"/>
              <a:chExt cx="812800" cy="812800"/>
            </a:xfrm>
          </p:grpSpPr>
          <p:sp>
            <p:nvSpPr>
              <p:cNvPr id="2954" name="Google Shape;2954;p9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5" name="Google Shape;2955;p9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56" name="Google Shape;2956;p97"/>
            <p:cNvGrpSpPr/>
            <p:nvPr/>
          </p:nvGrpSpPr>
          <p:grpSpPr>
            <a:xfrm>
              <a:off x="8423275" y="12415519"/>
              <a:ext cx="491490" cy="491490"/>
              <a:chOff x="0" y="0"/>
              <a:chExt cx="812800" cy="812800"/>
            </a:xfrm>
          </p:grpSpPr>
          <p:sp>
            <p:nvSpPr>
              <p:cNvPr id="2957" name="Google Shape;2957;p97"/>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8" name="Google Shape;2958;p97"/>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959" name="Google Shape;2959;p97"/>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0" name="Google Shape;2960;p97"/>
          <p:cNvSpPr txBox="1"/>
          <p:nvPr/>
        </p:nvSpPr>
        <p:spPr>
          <a:xfrm>
            <a:off x="1005218" y="1949853"/>
            <a:ext cx="16735253" cy="5821925"/>
          </a:xfrm>
          <a:prstGeom prst="rect">
            <a:avLst/>
          </a:prstGeom>
          <a:noFill/>
          <a:ln>
            <a:noFill/>
          </a:ln>
        </p:spPr>
        <p:txBody>
          <a:bodyPr anchorCtr="0" anchor="t" bIns="0" lIns="0" spcFirstLastPara="1" rIns="0" wrap="square" tIns="0">
            <a:spAutoFit/>
          </a:bodyPr>
          <a:lstStyle/>
          <a:p>
            <a:pPr indent="0" lvl="0" marL="0" marR="0" rtl="0" algn="l">
              <a:lnSpc>
                <a:spcPct val="162015"/>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161985"/>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Versatility: Random Forest can handle a wide range of data types, including numerical and categorical features. It can also handle missing values and outliers without requiring extensive data preprocessing.</a:t>
            </a:r>
            <a:endParaRPr/>
          </a:p>
          <a:p>
            <a:pPr indent="0" lvl="0" marL="0" marR="0" rtl="0" algn="l">
              <a:lnSpc>
                <a:spcPct val="161985"/>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61985"/>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Feature Importance: Random Forest provides a measure of feature importance, indicating the relative contribution of each feature to the model's predictions. This information can be used for feature selection, dimensionality reduction, and gaining insights into the underlying data.</a:t>
            </a:r>
            <a:endParaRPr/>
          </a:p>
        </p:txBody>
      </p:sp>
      <p:grpSp>
        <p:nvGrpSpPr>
          <p:cNvPr id="2961" name="Google Shape;2961;p97"/>
          <p:cNvGrpSpPr/>
          <p:nvPr/>
        </p:nvGrpSpPr>
        <p:grpSpPr>
          <a:xfrm>
            <a:off x="14574882" y="8977403"/>
            <a:ext cx="3372558" cy="1006227"/>
            <a:chOff x="0" y="0"/>
            <a:chExt cx="4496745" cy="1341635"/>
          </a:xfrm>
        </p:grpSpPr>
        <p:grpSp>
          <p:nvGrpSpPr>
            <p:cNvPr id="2962" name="Google Shape;2962;p97"/>
            <p:cNvGrpSpPr/>
            <p:nvPr/>
          </p:nvGrpSpPr>
          <p:grpSpPr>
            <a:xfrm rot="2700000">
              <a:off x="196478" y="196478"/>
              <a:ext cx="948679" cy="948679"/>
              <a:chOff x="0" y="0"/>
              <a:chExt cx="812800" cy="812800"/>
            </a:xfrm>
          </p:grpSpPr>
          <p:sp>
            <p:nvSpPr>
              <p:cNvPr id="2963" name="Google Shape;2963;p9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4" name="Google Shape;2964;p9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65" name="Google Shape;2965;p97"/>
            <p:cNvGrpSpPr/>
            <p:nvPr/>
          </p:nvGrpSpPr>
          <p:grpSpPr>
            <a:xfrm rot="2700000">
              <a:off x="1248181" y="196478"/>
              <a:ext cx="948679" cy="948679"/>
              <a:chOff x="0" y="0"/>
              <a:chExt cx="812800" cy="812800"/>
            </a:xfrm>
          </p:grpSpPr>
          <p:sp>
            <p:nvSpPr>
              <p:cNvPr id="2966" name="Google Shape;2966;p9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7" name="Google Shape;2967;p9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68" name="Google Shape;2968;p97"/>
            <p:cNvGrpSpPr/>
            <p:nvPr/>
          </p:nvGrpSpPr>
          <p:grpSpPr>
            <a:xfrm rot="2700000">
              <a:off x="2299885" y="196478"/>
              <a:ext cx="948679" cy="948679"/>
              <a:chOff x="0" y="0"/>
              <a:chExt cx="812800" cy="812800"/>
            </a:xfrm>
          </p:grpSpPr>
          <p:sp>
            <p:nvSpPr>
              <p:cNvPr id="2969" name="Google Shape;2969;p9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0" name="Google Shape;2970;p9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71" name="Google Shape;2971;p97"/>
            <p:cNvGrpSpPr/>
            <p:nvPr/>
          </p:nvGrpSpPr>
          <p:grpSpPr>
            <a:xfrm rot="2700000">
              <a:off x="3351588" y="196478"/>
              <a:ext cx="948679" cy="948679"/>
              <a:chOff x="0" y="0"/>
              <a:chExt cx="812800" cy="812800"/>
            </a:xfrm>
          </p:grpSpPr>
          <p:sp>
            <p:nvSpPr>
              <p:cNvPr id="2972" name="Google Shape;2972;p97"/>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3" name="Google Shape;2973;p97"/>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974" name="Google Shape;2974;p97"/>
          <p:cNvGrpSpPr/>
          <p:nvPr/>
        </p:nvGrpSpPr>
        <p:grpSpPr>
          <a:xfrm>
            <a:off x="822108" y="822960"/>
            <a:ext cx="2933028" cy="713220"/>
            <a:chOff x="0" y="0"/>
            <a:chExt cx="3910704" cy="950960"/>
          </a:xfrm>
        </p:grpSpPr>
        <p:sp>
          <p:nvSpPr>
            <p:cNvPr id="2975" name="Google Shape;2975;p97"/>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6" name="Google Shape;2976;p97"/>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2980" name="Shape 2980"/>
        <p:cNvGrpSpPr/>
        <p:nvPr/>
      </p:nvGrpSpPr>
      <p:grpSpPr>
        <a:xfrm>
          <a:off x="0" y="0"/>
          <a:ext cx="0" cy="0"/>
          <a:chOff x="0" y="0"/>
          <a:chExt cx="0" cy="0"/>
        </a:xfrm>
      </p:grpSpPr>
      <p:grpSp>
        <p:nvGrpSpPr>
          <p:cNvPr id="2981" name="Google Shape;2981;p98"/>
          <p:cNvGrpSpPr/>
          <p:nvPr/>
        </p:nvGrpSpPr>
        <p:grpSpPr>
          <a:xfrm>
            <a:off x="513779" y="303372"/>
            <a:ext cx="6676549" cy="9680257"/>
            <a:chOff x="12700" y="0"/>
            <a:chExt cx="8902065" cy="12907009"/>
          </a:xfrm>
        </p:grpSpPr>
        <p:cxnSp>
          <p:nvCxnSpPr>
            <p:cNvPr id="2982" name="Google Shape;2982;p98"/>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83" name="Google Shape;2983;p98"/>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2984" name="Google Shape;2984;p98"/>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2985" name="Google Shape;2985;p98"/>
            <p:cNvGrpSpPr/>
            <p:nvPr/>
          </p:nvGrpSpPr>
          <p:grpSpPr>
            <a:xfrm>
              <a:off x="8423275" y="0"/>
              <a:ext cx="491490" cy="491490"/>
              <a:chOff x="0" y="0"/>
              <a:chExt cx="812800" cy="812800"/>
            </a:xfrm>
          </p:grpSpPr>
          <p:sp>
            <p:nvSpPr>
              <p:cNvPr id="2986" name="Google Shape;2986;p9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7" name="Google Shape;2987;p9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88" name="Google Shape;2988;p98"/>
            <p:cNvGrpSpPr/>
            <p:nvPr/>
          </p:nvGrpSpPr>
          <p:grpSpPr>
            <a:xfrm>
              <a:off x="8423275" y="12415519"/>
              <a:ext cx="491490" cy="491490"/>
              <a:chOff x="0" y="0"/>
              <a:chExt cx="812800" cy="812800"/>
            </a:xfrm>
          </p:grpSpPr>
          <p:sp>
            <p:nvSpPr>
              <p:cNvPr id="2989" name="Google Shape;2989;p98"/>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0" name="Google Shape;2990;p98"/>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991" name="Google Shape;2991;p98"/>
          <p:cNvSpPr txBox="1"/>
          <p:nvPr/>
        </p:nvSpPr>
        <p:spPr>
          <a:xfrm>
            <a:off x="888043" y="1369411"/>
            <a:ext cx="17399957" cy="8917589"/>
          </a:xfrm>
          <a:prstGeom prst="rect">
            <a:avLst/>
          </a:prstGeom>
          <a:noFill/>
          <a:ln>
            <a:noFill/>
          </a:ln>
        </p:spPr>
        <p:txBody>
          <a:bodyPr anchorCtr="0" anchor="t" bIns="0" lIns="0" spcFirstLastPara="1" rIns="0" wrap="square" tIns="0">
            <a:spAutoFit/>
          </a:bodyPr>
          <a:lstStyle/>
          <a:p>
            <a:pPr indent="0" lvl="0" marL="0" marR="0" rtl="0" algn="l">
              <a:lnSpc>
                <a:spcPct val="206026"/>
              </a:lnSpc>
              <a:spcBef>
                <a:spcPts val="0"/>
              </a:spcBef>
              <a:spcAft>
                <a:spcPts val="0"/>
              </a:spcAft>
              <a:buNone/>
            </a:pPr>
            <a:r>
              <a:rPr lang="en-US" sz="3999">
                <a:solidFill>
                  <a:srgbClr val="100F0D"/>
                </a:solidFill>
                <a:latin typeface="Arial"/>
                <a:ea typeface="Arial"/>
                <a:cs typeface="Arial"/>
                <a:sym typeface="Arial"/>
              </a:rPr>
              <a:t>Advantages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Non-linearity and Interactions: Random Forest can capture non-linear relationships between features and the target variable. It can also handle interactions between features, allowing for more complex and expressive modeling capabilities.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Scalability: Random Forest can efficiently handle large datasets with a high number of features. The algorithm's parallelizability makes it suitable for parallel and distributed computing environments, enabling faster training and prediction times.</a:t>
            </a:r>
            <a:endParaRPr/>
          </a:p>
          <a:p>
            <a:pPr indent="-330569" lvl="1" marL="661138" marR="0" rtl="0" algn="l">
              <a:lnSpc>
                <a:spcPct val="206009"/>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Resistance to Noise: Random Forest is less affected by noisy data compared to individual decision trees. By aggregating predictions from multiple trees, the impact of noise is mitigated, leading to more reliable results.</a:t>
            </a:r>
            <a:endParaRPr/>
          </a:p>
          <a:p>
            <a:pPr indent="0" lvl="0" marL="0" marR="0" rtl="0" algn="l">
              <a:lnSpc>
                <a:spcPct val="185826"/>
              </a:lnSpc>
              <a:spcBef>
                <a:spcPts val="0"/>
              </a:spcBef>
              <a:spcAft>
                <a:spcPts val="0"/>
              </a:spcAft>
              <a:buNone/>
            </a:pPr>
            <a:r>
              <a:t/>
            </a:r>
            <a:endParaRPr sz="3062">
              <a:solidFill>
                <a:srgbClr val="100F0D"/>
              </a:solidFill>
              <a:latin typeface="Arial"/>
              <a:ea typeface="Arial"/>
              <a:cs typeface="Arial"/>
              <a:sym typeface="Arial"/>
            </a:endParaRPr>
          </a:p>
        </p:txBody>
      </p:sp>
      <p:grpSp>
        <p:nvGrpSpPr>
          <p:cNvPr id="2992" name="Google Shape;2992;p98"/>
          <p:cNvGrpSpPr/>
          <p:nvPr/>
        </p:nvGrpSpPr>
        <p:grpSpPr>
          <a:xfrm>
            <a:off x="14574882" y="8977403"/>
            <a:ext cx="3372558" cy="1006227"/>
            <a:chOff x="0" y="0"/>
            <a:chExt cx="4496745" cy="1341635"/>
          </a:xfrm>
        </p:grpSpPr>
        <p:grpSp>
          <p:nvGrpSpPr>
            <p:cNvPr id="2993" name="Google Shape;2993;p98"/>
            <p:cNvGrpSpPr/>
            <p:nvPr/>
          </p:nvGrpSpPr>
          <p:grpSpPr>
            <a:xfrm rot="2700000">
              <a:off x="196478" y="196478"/>
              <a:ext cx="948679" cy="948679"/>
              <a:chOff x="0" y="0"/>
              <a:chExt cx="812800" cy="812800"/>
            </a:xfrm>
          </p:grpSpPr>
          <p:sp>
            <p:nvSpPr>
              <p:cNvPr id="2994" name="Google Shape;2994;p9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9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96" name="Google Shape;2996;p98"/>
            <p:cNvGrpSpPr/>
            <p:nvPr/>
          </p:nvGrpSpPr>
          <p:grpSpPr>
            <a:xfrm rot="2700000">
              <a:off x="1248181" y="196478"/>
              <a:ext cx="948679" cy="948679"/>
              <a:chOff x="0" y="0"/>
              <a:chExt cx="812800" cy="812800"/>
            </a:xfrm>
          </p:grpSpPr>
          <p:sp>
            <p:nvSpPr>
              <p:cNvPr id="2997" name="Google Shape;2997;p9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8" name="Google Shape;2998;p9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99" name="Google Shape;2999;p98"/>
            <p:cNvGrpSpPr/>
            <p:nvPr/>
          </p:nvGrpSpPr>
          <p:grpSpPr>
            <a:xfrm rot="2700000">
              <a:off x="2299885" y="196478"/>
              <a:ext cx="948679" cy="948679"/>
              <a:chOff x="0" y="0"/>
              <a:chExt cx="812800" cy="812800"/>
            </a:xfrm>
          </p:grpSpPr>
          <p:sp>
            <p:nvSpPr>
              <p:cNvPr id="3000" name="Google Shape;3000;p9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1" name="Google Shape;3001;p9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02" name="Google Shape;3002;p98"/>
            <p:cNvGrpSpPr/>
            <p:nvPr/>
          </p:nvGrpSpPr>
          <p:grpSpPr>
            <a:xfrm rot="2700000">
              <a:off x="3351588" y="196478"/>
              <a:ext cx="948679" cy="948679"/>
              <a:chOff x="0" y="0"/>
              <a:chExt cx="812800" cy="812800"/>
            </a:xfrm>
          </p:grpSpPr>
          <p:sp>
            <p:nvSpPr>
              <p:cNvPr id="3003" name="Google Shape;3003;p98"/>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4" name="Google Shape;3004;p98"/>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005" name="Google Shape;3005;p98"/>
          <p:cNvGrpSpPr/>
          <p:nvPr/>
        </p:nvGrpSpPr>
        <p:grpSpPr>
          <a:xfrm>
            <a:off x="822108" y="822960"/>
            <a:ext cx="2933028" cy="713220"/>
            <a:chOff x="0" y="0"/>
            <a:chExt cx="3910704" cy="950960"/>
          </a:xfrm>
        </p:grpSpPr>
        <p:sp>
          <p:nvSpPr>
            <p:cNvPr id="3006" name="Google Shape;3006;p98"/>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7" name="Google Shape;3007;p98"/>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3F6DB"/>
        </a:solidFill>
      </p:bgPr>
    </p:bg>
    <p:spTree>
      <p:nvGrpSpPr>
        <p:cNvPr id="3011" name="Shape 3011"/>
        <p:cNvGrpSpPr/>
        <p:nvPr/>
      </p:nvGrpSpPr>
      <p:grpSpPr>
        <a:xfrm>
          <a:off x="0" y="0"/>
          <a:ext cx="0" cy="0"/>
          <a:chOff x="0" y="0"/>
          <a:chExt cx="0" cy="0"/>
        </a:xfrm>
      </p:grpSpPr>
      <p:grpSp>
        <p:nvGrpSpPr>
          <p:cNvPr id="3012" name="Google Shape;3012;p99"/>
          <p:cNvGrpSpPr/>
          <p:nvPr/>
        </p:nvGrpSpPr>
        <p:grpSpPr>
          <a:xfrm>
            <a:off x="513779" y="303372"/>
            <a:ext cx="6676549" cy="9680257"/>
            <a:chOff x="12700" y="0"/>
            <a:chExt cx="8902065" cy="12907009"/>
          </a:xfrm>
        </p:grpSpPr>
        <p:cxnSp>
          <p:nvCxnSpPr>
            <p:cNvPr id="3013" name="Google Shape;3013;p99"/>
            <p:cNvCxnSpPr/>
            <p:nvPr/>
          </p:nvCxnSpPr>
          <p:spPr>
            <a:xfrm>
              <a:off x="12700" y="258445"/>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14" name="Google Shape;3014;p99"/>
            <p:cNvCxnSpPr/>
            <p:nvPr/>
          </p:nvCxnSpPr>
          <p:spPr>
            <a:xfrm>
              <a:off x="12700" y="12648564"/>
              <a:ext cx="8656320" cy="0"/>
            </a:xfrm>
            <a:prstGeom prst="straightConnector1">
              <a:avLst/>
            </a:prstGeom>
            <a:noFill/>
            <a:ln cap="flat" cmpd="sng" w="25400">
              <a:solidFill>
                <a:srgbClr val="100F0D"/>
              </a:solidFill>
              <a:prstDash val="solid"/>
              <a:round/>
              <a:headEnd len="sm" w="sm" type="none"/>
              <a:tailEnd len="sm" w="sm" type="none"/>
            </a:ln>
          </p:spPr>
        </p:cxnSp>
        <p:cxnSp>
          <p:nvCxnSpPr>
            <p:cNvPr id="3015" name="Google Shape;3015;p99"/>
            <p:cNvCxnSpPr/>
            <p:nvPr/>
          </p:nvCxnSpPr>
          <p:spPr>
            <a:xfrm rot="10800000">
              <a:off x="12700" y="258445"/>
              <a:ext cx="0" cy="12390119"/>
            </a:xfrm>
            <a:prstGeom prst="straightConnector1">
              <a:avLst/>
            </a:prstGeom>
            <a:noFill/>
            <a:ln cap="flat" cmpd="sng" w="25400">
              <a:solidFill>
                <a:srgbClr val="100F0D"/>
              </a:solidFill>
              <a:prstDash val="solid"/>
              <a:round/>
              <a:headEnd len="sm" w="sm" type="none"/>
              <a:tailEnd len="sm" w="sm" type="none"/>
            </a:ln>
          </p:spPr>
        </p:cxnSp>
        <p:grpSp>
          <p:nvGrpSpPr>
            <p:cNvPr id="3016" name="Google Shape;3016;p99"/>
            <p:cNvGrpSpPr/>
            <p:nvPr/>
          </p:nvGrpSpPr>
          <p:grpSpPr>
            <a:xfrm>
              <a:off x="8423275" y="0"/>
              <a:ext cx="491490" cy="491490"/>
              <a:chOff x="0" y="0"/>
              <a:chExt cx="812800" cy="812800"/>
            </a:xfrm>
          </p:grpSpPr>
          <p:sp>
            <p:nvSpPr>
              <p:cNvPr id="3017" name="Google Shape;3017;p9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8" name="Google Shape;3018;p9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19" name="Google Shape;3019;p99"/>
            <p:cNvGrpSpPr/>
            <p:nvPr/>
          </p:nvGrpSpPr>
          <p:grpSpPr>
            <a:xfrm>
              <a:off x="8423275" y="12415519"/>
              <a:ext cx="491490" cy="491490"/>
              <a:chOff x="0" y="0"/>
              <a:chExt cx="812800" cy="812800"/>
            </a:xfrm>
          </p:grpSpPr>
          <p:sp>
            <p:nvSpPr>
              <p:cNvPr id="3020" name="Google Shape;3020;p99"/>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1" name="Google Shape;3021;p99"/>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022" name="Google Shape;3022;p99"/>
          <p:cNvSpPr/>
          <p:nvPr/>
        </p:nvSpPr>
        <p:spPr>
          <a:xfrm>
            <a:off x="1005218" y="8347376"/>
            <a:ext cx="2340823" cy="1272823"/>
          </a:xfrm>
          <a:custGeom>
            <a:rect b="b" l="l" r="r" t="t"/>
            <a:pathLst>
              <a:path extrusionOk="0" h="1272823" w="2340823">
                <a:moveTo>
                  <a:pt x="0" y="0"/>
                </a:moveTo>
                <a:lnTo>
                  <a:pt x="2340823" y="0"/>
                </a:lnTo>
                <a:lnTo>
                  <a:pt x="2340823" y="1272823"/>
                </a:lnTo>
                <a:lnTo>
                  <a:pt x="0" y="127282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3" name="Google Shape;3023;p99"/>
          <p:cNvSpPr txBox="1"/>
          <p:nvPr/>
        </p:nvSpPr>
        <p:spPr>
          <a:xfrm>
            <a:off x="1005218" y="2176483"/>
            <a:ext cx="17282782" cy="5903722"/>
          </a:xfrm>
          <a:prstGeom prst="rect">
            <a:avLst/>
          </a:prstGeom>
          <a:noFill/>
          <a:ln>
            <a:noFill/>
          </a:ln>
        </p:spPr>
        <p:txBody>
          <a:bodyPr anchorCtr="0" anchor="t" bIns="0" lIns="0" spcFirstLastPara="1" rIns="0" wrap="square" tIns="0">
            <a:spAutoFit/>
          </a:bodyPr>
          <a:lstStyle/>
          <a:p>
            <a:pPr indent="0" lvl="0" marL="0" marR="0" rtl="0" algn="l">
              <a:lnSpc>
                <a:spcPct val="165016"/>
              </a:lnSpc>
              <a:spcBef>
                <a:spcPts val="0"/>
              </a:spcBef>
              <a:spcAft>
                <a:spcPts val="0"/>
              </a:spcAft>
              <a:buNone/>
            </a:pPr>
            <a:r>
              <a:rPr lang="en-US" sz="3999">
                <a:solidFill>
                  <a:srgbClr val="100F0D"/>
                </a:solidFill>
                <a:latin typeface="Arial"/>
                <a:ea typeface="Arial"/>
                <a:cs typeface="Arial"/>
                <a:sym typeface="Arial"/>
              </a:rPr>
              <a:t>Limitations</a:t>
            </a:r>
            <a:endParaRPr/>
          </a:p>
          <a:p>
            <a:pPr indent="-330569" lvl="1" marL="661138" marR="0" rtl="0" algn="l">
              <a:lnSpc>
                <a:spcPct val="164990"/>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 Model Interpretability: Random Forest models can be less interpretable compared to individual decision trees. As the algorithm combines multiple trees, understanding the exact decision-making process can be more challenging.</a:t>
            </a:r>
            <a:endParaRPr/>
          </a:p>
          <a:p>
            <a:pPr indent="0" lvl="0" marL="0" marR="0" rtl="0" algn="l">
              <a:lnSpc>
                <a:spcPct val="164990"/>
              </a:lnSpc>
              <a:spcBef>
                <a:spcPts val="0"/>
              </a:spcBef>
              <a:spcAft>
                <a:spcPts val="0"/>
              </a:spcAft>
              <a:buNone/>
            </a:pPr>
            <a:r>
              <a:t/>
            </a:r>
            <a:endParaRPr sz="3062">
              <a:solidFill>
                <a:srgbClr val="100F0D"/>
              </a:solidFill>
              <a:latin typeface="Arial"/>
              <a:ea typeface="Arial"/>
              <a:cs typeface="Arial"/>
              <a:sym typeface="Arial"/>
            </a:endParaRPr>
          </a:p>
          <a:p>
            <a:pPr indent="-330569" lvl="1" marL="661138" marR="0" rtl="0" algn="l">
              <a:lnSpc>
                <a:spcPct val="164990"/>
              </a:lnSpc>
              <a:spcBef>
                <a:spcPts val="0"/>
              </a:spcBef>
              <a:spcAft>
                <a:spcPts val="0"/>
              </a:spcAft>
              <a:buClr>
                <a:srgbClr val="100F0D"/>
              </a:buClr>
              <a:buSzPts val="3062"/>
              <a:buFont typeface="Arial"/>
              <a:buChar char="•"/>
            </a:pPr>
            <a:r>
              <a:rPr b="0" i="0" lang="en-US" sz="3062" u="none" cap="none" strike="noStrike">
                <a:solidFill>
                  <a:srgbClr val="100F0D"/>
                </a:solidFill>
                <a:latin typeface="Arial"/>
                <a:ea typeface="Arial"/>
                <a:cs typeface="Arial"/>
                <a:sym typeface="Arial"/>
              </a:rPr>
              <a:t>Computationally Intensive: Training a Random Forest model can be computationally expensive, especially for large datasets with numerous features. The algorithm constructs multiple decision trees, which increases the overall training time and memory requirements.</a:t>
            </a:r>
            <a:endParaRPr/>
          </a:p>
        </p:txBody>
      </p:sp>
      <p:grpSp>
        <p:nvGrpSpPr>
          <p:cNvPr id="3024" name="Google Shape;3024;p99"/>
          <p:cNvGrpSpPr/>
          <p:nvPr/>
        </p:nvGrpSpPr>
        <p:grpSpPr>
          <a:xfrm>
            <a:off x="14574882" y="8977403"/>
            <a:ext cx="3372558" cy="1006227"/>
            <a:chOff x="0" y="0"/>
            <a:chExt cx="4496745" cy="1341635"/>
          </a:xfrm>
        </p:grpSpPr>
        <p:grpSp>
          <p:nvGrpSpPr>
            <p:cNvPr id="3025" name="Google Shape;3025;p99"/>
            <p:cNvGrpSpPr/>
            <p:nvPr/>
          </p:nvGrpSpPr>
          <p:grpSpPr>
            <a:xfrm rot="2700000">
              <a:off x="196478" y="196478"/>
              <a:ext cx="948679" cy="948679"/>
              <a:chOff x="0" y="0"/>
              <a:chExt cx="812800" cy="812800"/>
            </a:xfrm>
          </p:grpSpPr>
          <p:sp>
            <p:nvSpPr>
              <p:cNvPr id="3026" name="Google Shape;3026;p9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7" name="Google Shape;3027;p9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28" name="Google Shape;3028;p99"/>
            <p:cNvGrpSpPr/>
            <p:nvPr/>
          </p:nvGrpSpPr>
          <p:grpSpPr>
            <a:xfrm rot="2700000">
              <a:off x="1248181" y="196478"/>
              <a:ext cx="948679" cy="948679"/>
              <a:chOff x="0" y="0"/>
              <a:chExt cx="812800" cy="812800"/>
            </a:xfrm>
          </p:grpSpPr>
          <p:sp>
            <p:nvSpPr>
              <p:cNvPr id="3029" name="Google Shape;3029;p9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0" name="Google Shape;3030;p9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31" name="Google Shape;3031;p99"/>
            <p:cNvGrpSpPr/>
            <p:nvPr/>
          </p:nvGrpSpPr>
          <p:grpSpPr>
            <a:xfrm rot="2700000">
              <a:off x="2299885" y="196478"/>
              <a:ext cx="948679" cy="948679"/>
              <a:chOff x="0" y="0"/>
              <a:chExt cx="812800" cy="812800"/>
            </a:xfrm>
          </p:grpSpPr>
          <p:sp>
            <p:nvSpPr>
              <p:cNvPr id="3032" name="Google Shape;3032;p9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3" name="Google Shape;3033;p9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34" name="Google Shape;3034;p99"/>
            <p:cNvGrpSpPr/>
            <p:nvPr/>
          </p:nvGrpSpPr>
          <p:grpSpPr>
            <a:xfrm rot="2700000">
              <a:off x="3351588" y="196478"/>
              <a:ext cx="948679" cy="948679"/>
              <a:chOff x="0" y="0"/>
              <a:chExt cx="812800" cy="812800"/>
            </a:xfrm>
          </p:grpSpPr>
          <p:sp>
            <p:nvSpPr>
              <p:cNvPr id="3035" name="Google Shape;3035;p99"/>
              <p:cNvSpPr/>
              <p:nvPr/>
            </p:nvSpPr>
            <p:spPr>
              <a:xfrm>
                <a:off x="0" y="0"/>
                <a:ext cx="812800" cy="812800"/>
              </a:xfrm>
              <a:custGeom>
                <a:rect b="b" l="l" r="r" t="t"/>
                <a:pathLst>
                  <a:path extrusionOk="0"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00F0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6" name="Google Shape;3036;p99"/>
              <p:cNvSpPr txBox="1"/>
              <p:nvPr/>
            </p:nvSpPr>
            <p:spPr>
              <a:xfrm>
                <a:off x="190500" y="142875"/>
                <a:ext cx="431800" cy="479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037" name="Google Shape;3037;p99"/>
          <p:cNvGrpSpPr/>
          <p:nvPr/>
        </p:nvGrpSpPr>
        <p:grpSpPr>
          <a:xfrm>
            <a:off x="822108" y="822960"/>
            <a:ext cx="2933028" cy="713220"/>
            <a:chOff x="0" y="0"/>
            <a:chExt cx="3910704" cy="950960"/>
          </a:xfrm>
        </p:grpSpPr>
        <p:sp>
          <p:nvSpPr>
            <p:cNvPr id="3038" name="Google Shape;3038;p99"/>
            <p:cNvSpPr/>
            <p:nvPr/>
          </p:nvSpPr>
          <p:spPr>
            <a:xfrm>
              <a:off x="0" y="0"/>
              <a:ext cx="861051" cy="950960"/>
            </a:xfrm>
            <a:custGeom>
              <a:rect b="b" l="l" r="r" t="t"/>
              <a:pathLst>
                <a:path extrusionOk="0" h="950960" w="861051">
                  <a:moveTo>
                    <a:pt x="0" y="0"/>
                  </a:moveTo>
                  <a:lnTo>
                    <a:pt x="861051" y="0"/>
                  </a:lnTo>
                  <a:lnTo>
                    <a:pt x="861051" y="950960"/>
                  </a:lnTo>
                  <a:lnTo>
                    <a:pt x="0" y="9509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9" name="Google Shape;3039;p99"/>
            <p:cNvSpPr txBox="1"/>
            <p:nvPr/>
          </p:nvSpPr>
          <p:spPr>
            <a:xfrm>
              <a:off x="1120140" y="205605"/>
              <a:ext cx="2790564" cy="549275"/>
            </a:xfrm>
            <a:prstGeom prst="rect">
              <a:avLst/>
            </a:prstGeom>
            <a:noFill/>
            <a:ln>
              <a:noFill/>
            </a:ln>
          </p:spPr>
          <p:txBody>
            <a:bodyPr anchorCtr="0" anchor="t" bIns="0" lIns="0" spcFirstLastPara="1" rIns="0" wrap="square" tIns="0">
              <a:spAutoFit/>
            </a:bodyPr>
            <a:lstStyle/>
            <a:p>
              <a:pPr indent="0" lvl="0" marL="0" marR="0" rtl="0" algn="l">
                <a:lnSpc>
                  <a:spcPct val="120021"/>
                </a:lnSpc>
                <a:spcBef>
                  <a:spcPts val="0"/>
                </a:spcBef>
                <a:spcAft>
                  <a:spcPts val="0"/>
                </a:spcAft>
                <a:buNone/>
              </a:pPr>
              <a:r>
                <a:rPr lang="en-US" sz="2772">
                  <a:solidFill>
                    <a:srgbClr val="100F0D"/>
                  </a:solidFill>
                  <a:latin typeface="Oswald"/>
                  <a:ea typeface="Oswald"/>
                  <a:cs typeface="Oswald"/>
                  <a:sym typeface="Oswald"/>
                </a:rPr>
                <a:t>IS252.O21.HTCL</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